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0" r:id="rId2"/>
    <p:sldId id="274" r:id="rId3"/>
    <p:sldId id="282" r:id="rId4"/>
    <p:sldId id="283" r:id="rId5"/>
    <p:sldId id="314" r:id="rId6"/>
    <p:sldId id="311" r:id="rId7"/>
    <p:sldId id="330" r:id="rId8"/>
    <p:sldId id="300" r:id="rId9"/>
    <p:sldId id="331" r:id="rId10"/>
    <p:sldId id="301" r:id="rId11"/>
    <p:sldId id="302" r:id="rId12"/>
    <p:sldId id="312" r:id="rId13"/>
    <p:sldId id="313" r:id="rId14"/>
    <p:sldId id="328" r:id="rId15"/>
    <p:sldId id="327" r:id="rId16"/>
    <p:sldId id="303" r:id="rId17"/>
    <p:sldId id="304" r:id="rId18"/>
    <p:sldId id="305" r:id="rId19"/>
    <p:sldId id="316" r:id="rId20"/>
    <p:sldId id="317" r:id="rId21"/>
    <p:sldId id="325" r:id="rId22"/>
    <p:sldId id="321" r:id="rId23"/>
    <p:sldId id="324" r:id="rId24"/>
    <p:sldId id="322" r:id="rId25"/>
    <p:sldId id="308" r:id="rId26"/>
    <p:sldId id="318" r:id="rId27"/>
    <p:sldId id="320" r:id="rId28"/>
    <p:sldId id="32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  <a:srgbClr val="FF7C80"/>
    <a:srgbClr val="FF00FF"/>
    <a:srgbClr val="5A8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26" autoAdjust="0"/>
  </p:normalViewPr>
  <p:slideViewPr>
    <p:cSldViewPr snapToGrid="0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01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D76D9-9233-4ECA-8AD6-5BC17F1527BC}" type="datetimeFigureOut">
              <a:rPr lang="en-US" smtClean="0"/>
              <a:pPr/>
              <a:t>28-Jun-17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7DCB-D328-42E1-8A1C-0C93CE9E4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7DCB-D328-42E1-8A1C-0C93CE9E44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7DCB-D328-42E1-8A1C-0C93CE9E44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7DCB-D328-42E1-8A1C-0C93CE9E44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7DCB-D328-42E1-8A1C-0C93CE9E44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7DCB-D328-42E1-8A1C-0C93CE9E44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28F42-AF51-42D0-A8DC-F9E0254FE387}" type="datetimeFigureOut">
              <a:rPr lang="fr-FR" smtClean="0"/>
              <a:pPr/>
              <a:t>28/06/2017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C406B-812F-4764-8B2A-36874118E7D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808" y="396848"/>
            <a:ext cx="6763110" cy="2814926"/>
          </a:xfrm>
        </p:spPr>
        <p:txBody>
          <a:bodyPr>
            <a:normAutofit fontScale="90000"/>
          </a:bodyPr>
          <a:lstStyle/>
          <a:p>
            <a:r>
              <a:rPr lang="fr-FR" sz="2700" b="1" dirty="0" smtClean="0"/>
              <a:t/>
            </a:r>
            <a:br>
              <a:rPr lang="fr-FR" sz="2700" b="1" dirty="0" smtClean="0"/>
            </a:br>
            <a:r>
              <a:rPr lang="fr-FR" sz="2700" b="1" dirty="0" smtClean="0"/>
              <a:t>The </a:t>
            </a:r>
            <a:r>
              <a:rPr lang="fr-FR" sz="2700" b="1" dirty="0" err="1" smtClean="0"/>
              <a:t>Histogram</a:t>
            </a:r>
            <a:r>
              <a:rPr lang="fr-FR" sz="2700" b="1" dirty="0" smtClean="0"/>
              <a:t>-</a:t>
            </a:r>
            <a:r>
              <a:rPr lang="fr-FR" sz="2700" b="1" dirty="0" err="1" smtClean="0"/>
              <a:t>Difference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Method</a:t>
            </a:r>
            <a:r>
              <a:rPr lang="fr-FR" sz="2700" b="1" dirty="0" smtClean="0"/>
              <a:t> (HDM): </a:t>
            </a:r>
            <a:br>
              <a:rPr lang="fr-FR" sz="2700" b="1" dirty="0" smtClean="0"/>
            </a:br>
            <a:r>
              <a:rPr lang="fr-FR" sz="2700" b="1" dirty="0" smtClean="0"/>
              <a:t>A simple, </a:t>
            </a:r>
            <a:r>
              <a:rPr lang="fr-FR" sz="2700" b="1" dirty="0" err="1" smtClean="0"/>
              <a:t>topographical</a:t>
            </a:r>
            <a:r>
              <a:rPr lang="fr-FR" sz="2700" b="1" dirty="0" smtClean="0"/>
              <a:t> </a:t>
            </a:r>
            <a:r>
              <a:rPr lang="fr-FR" sz="2700" b="1" dirty="0" err="1" smtClean="0"/>
              <a:t>method</a:t>
            </a:r>
            <a:r>
              <a:rPr lang="fr-FR" sz="2700" b="1" dirty="0" smtClean="0"/>
              <a:t> for </a:t>
            </a:r>
            <a:r>
              <a:rPr lang="fr-FR" sz="2700" b="1" dirty="0" err="1" smtClean="0"/>
              <a:t>discriminating</a:t>
            </a:r>
            <a:r>
              <a:rPr lang="fr-FR" sz="2700" b="1" dirty="0" smtClean="0"/>
              <a:t> neutron/gamma pulses</a:t>
            </a:r>
            <a:br>
              <a:rPr lang="fr-FR" sz="2700" b="1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u="sng" dirty="0" smtClean="0"/>
              <a:t>Robert M. French</a:t>
            </a:r>
            <a:r>
              <a:rPr lang="fr-FR" sz="2200" dirty="0" smtClean="0"/>
              <a:t>  (LEAD-CNRS UMR 5022)</a:t>
            </a:r>
            <a:br>
              <a:rPr lang="fr-FR" sz="2200" dirty="0" smtClean="0"/>
            </a:br>
            <a:r>
              <a:rPr lang="fr-FR" sz="2200" dirty="0" smtClean="0"/>
              <a:t>Mathieu Thévenin (CEA)</a:t>
            </a:r>
            <a:br>
              <a:rPr lang="fr-FR" sz="2200" dirty="0" smtClean="0"/>
            </a:br>
            <a:r>
              <a:rPr lang="fr-FR" sz="2200" dirty="0" smtClean="0"/>
              <a:t> Matthieu Hamel (CEA) </a:t>
            </a:r>
            <a:br>
              <a:rPr lang="fr-FR" sz="2200" dirty="0" smtClean="0"/>
            </a:br>
            <a:r>
              <a:rPr lang="fr-FR" sz="2200" dirty="0" smtClean="0"/>
              <a:t>Eva </a:t>
            </a:r>
            <a:r>
              <a:rPr lang="fr-FR" sz="2200" dirty="0" err="1" smtClean="0"/>
              <a:t>Montbarbon</a:t>
            </a:r>
            <a:r>
              <a:rPr lang="fr-FR" sz="2200" dirty="0" smtClean="0"/>
              <a:t> (CEA) </a:t>
            </a:r>
            <a:br>
              <a:rPr lang="fr-FR" sz="2200" dirty="0" smtClean="0"/>
            </a:br>
            <a:endParaRPr lang="fr-F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7987" y="3518481"/>
            <a:ext cx="784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1600" dirty="0" smtClean="0"/>
              <a:t>French, R. M., </a:t>
            </a:r>
            <a:r>
              <a:rPr lang="en-US" sz="1600" dirty="0" err="1" smtClean="0"/>
              <a:t>Thévenin</a:t>
            </a:r>
            <a:r>
              <a:rPr lang="en-US" sz="1600" dirty="0" smtClean="0"/>
              <a:t>, M., Hamel, M. &amp; </a:t>
            </a:r>
            <a:r>
              <a:rPr lang="en-US" sz="1600" dirty="0" err="1" smtClean="0"/>
              <a:t>Montbarbon</a:t>
            </a:r>
            <a:r>
              <a:rPr lang="en-US" sz="1600" dirty="0" smtClean="0"/>
              <a:t>, E. (2017). A Histogram-Difference Method (HDM) for Neutron/Gamma Discrimination Using Liquid and </a:t>
            </a:r>
            <a:r>
              <a:rPr lang="fr-FR" sz="1600" dirty="0" smtClean="0"/>
              <a:t>Plastic Scintillators. </a:t>
            </a:r>
            <a:r>
              <a:rPr lang="fr-FR" sz="1600" i="1" dirty="0" smtClean="0"/>
              <a:t>IEEE Transactions on </a:t>
            </a:r>
            <a:r>
              <a:rPr lang="fr-FR" sz="1600" i="1" dirty="0" err="1" smtClean="0"/>
              <a:t>Nuclear</a:t>
            </a:r>
            <a:r>
              <a:rPr lang="fr-FR" sz="1600" i="1" dirty="0" smtClean="0"/>
              <a:t> Science </a:t>
            </a:r>
            <a:r>
              <a:rPr lang="fr-FR" sz="1600" dirty="0" smtClean="0"/>
              <a:t>(in </a:t>
            </a:r>
            <a:r>
              <a:rPr lang="fr-FR" sz="1600" dirty="0" err="1" smtClean="0"/>
              <a:t>press</a:t>
            </a:r>
            <a:r>
              <a:rPr lang="fr-FR" sz="1600" smtClean="0"/>
              <a:t>).</a:t>
            </a:r>
            <a:endParaRPr lang="fr-FR" sz="1600" i="1" dirty="0" smtClean="0"/>
          </a:p>
          <a:p>
            <a:endParaRPr lang="en-US" sz="800" dirty="0" smtClean="0"/>
          </a:p>
          <a:p>
            <a:r>
              <a:rPr lang="en-US" sz="1600" dirty="0" smtClean="0"/>
              <a:t>Patent filed: FR1753811</a:t>
            </a:r>
            <a:endParaRPr lang="fr-FR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757948" y="6194983"/>
            <a:ext cx="3515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ANIMMA 2017, Liège, </a:t>
            </a:r>
            <a:r>
              <a:rPr lang="fr-FR" sz="1600" b="1" dirty="0" err="1" smtClean="0"/>
              <a:t>June</a:t>
            </a:r>
            <a:r>
              <a:rPr lang="fr-FR" sz="1600" b="1" dirty="0" smtClean="0"/>
              <a:t> 19-23, 2017</a:t>
            </a:r>
            <a:endParaRPr lang="fr-FR" sz="1600" b="1" dirty="0"/>
          </a:p>
        </p:txBody>
      </p:sp>
      <p:pic>
        <p:nvPicPr>
          <p:cNvPr id="12" name="Picture 2" descr="http://list.intra.cea.fr/images/stories/communication/charte_graphique/CEA/CEA_logo_quadri-sur-fond-rou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5598" y="5152666"/>
            <a:ext cx="951393" cy="7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conomie&#10; BOURGOGNE FRANCHE-COMTÉ&#10; L&amp;#039;université Bourgogne Franche-Comté, sélectionnée pour son projet I-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683" y="5236448"/>
            <a:ext cx="1660184" cy="877527"/>
          </a:xfrm>
          <a:prstGeom prst="rect">
            <a:avLst/>
          </a:prstGeom>
          <a:noFill/>
        </p:spPr>
      </p:pic>
      <p:pic>
        <p:nvPicPr>
          <p:cNvPr id="33794" name="Picture 2" descr="Image result for logo cn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7269" y="5184869"/>
            <a:ext cx="839508" cy="839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1651820"/>
            <a:ext cx="4327181" cy="3200399"/>
            <a:chOff x="649941" y="3810001"/>
            <a:chExt cx="3577971" cy="225699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6857"/>
            <a:stretch>
              <a:fillRect/>
            </a:stretch>
          </p:blipFill>
          <p:spPr bwMode="auto">
            <a:xfrm>
              <a:off x="649941" y="3810001"/>
              <a:ext cx="3577971" cy="2008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250141" y="5728446"/>
              <a:ext cx="4796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n+</a:t>
              </a:r>
              <a:r>
                <a:rPr lang="en-US" sz="1600" dirty="0" smtClean="0">
                  <a:sym typeface="Symbol"/>
                </a:rPr>
                <a:t></a:t>
              </a:r>
              <a:endParaRPr lang="fr-FR" sz="16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51448" y="1622323"/>
            <a:ext cx="4592552" cy="3259393"/>
            <a:chOff x="4424084" y="3783106"/>
            <a:chExt cx="3443193" cy="231078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207"/>
            <a:stretch>
              <a:fillRect/>
            </a:stretch>
          </p:blipFill>
          <p:spPr bwMode="auto">
            <a:xfrm>
              <a:off x="4424084" y="3783106"/>
              <a:ext cx="3443193" cy="2026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611906" y="5755341"/>
              <a:ext cx="6454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>
                  <a:sym typeface="Symbol"/>
                </a:rPr>
                <a:t></a:t>
              </a:r>
              <a:r>
                <a:rPr lang="fr-FR" sz="1600" dirty="0" smtClean="0"/>
                <a:t>-only</a:t>
              </a:r>
              <a:endParaRPr lang="fr-FR" sz="16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64223" y="316919"/>
            <a:ext cx="581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HDM adds </a:t>
            </a:r>
            <a:r>
              <a:rPr lang="en-US" sz="2000" b="1" dirty="0" smtClean="0">
                <a:solidFill>
                  <a:srgbClr val="FF0000"/>
                </a:solidFill>
              </a:rPr>
              <a:t>topography</a:t>
            </a:r>
            <a:r>
              <a:rPr lang="en-US" sz="2000" b="1" dirty="0" smtClean="0"/>
              <a:t> (i.e., includes the </a:t>
            </a:r>
            <a:r>
              <a:rPr lang="en-US" sz="2000" b="1" u="sng" dirty="0" smtClean="0"/>
              <a:t>number</a:t>
            </a:r>
            <a:r>
              <a:rPr lang="en-US" sz="2000" b="1" dirty="0" smtClean="0"/>
              <a:t> of pulses) to produce histograms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101"/>
          <a:stretch>
            <a:fillRect/>
          </a:stretch>
        </p:blipFill>
        <p:spPr bwMode="auto">
          <a:xfrm>
            <a:off x="0" y="787703"/>
            <a:ext cx="9144000" cy="340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t="12101"/>
          <a:stretch>
            <a:fillRect/>
          </a:stretch>
        </p:blipFill>
        <p:spPr bwMode="auto">
          <a:xfrm>
            <a:off x="0" y="787661"/>
            <a:ext cx="9144000" cy="34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2101"/>
          <a:stretch>
            <a:fillRect/>
          </a:stretch>
        </p:blipFill>
        <p:spPr bwMode="auto">
          <a:xfrm>
            <a:off x="0" y="842963"/>
            <a:ext cx="9144000" cy="33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00101"/>
            <a:ext cx="9144000" cy="33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800101"/>
            <a:ext cx="9144001" cy="337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04859"/>
            <a:ext cx="9144000" cy="33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809622"/>
            <a:ext cx="9144000" cy="336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800099"/>
            <a:ext cx="9144000" cy="33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16" y="819149"/>
            <a:ext cx="9134484" cy="33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2" y="795326"/>
            <a:ext cx="9144001" cy="33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800101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09624"/>
            <a:ext cx="9144000" cy="336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81051"/>
            <a:ext cx="9143999" cy="340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795332"/>
            <a:ext cx="9144000" cy="340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76418" y="4298921"/>
            <a:ext cx="1790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n</a:t>
            </a:r>
            <a:r>
              <a:rPr lang="en-US" sz="2000" b="1" dirty="0" smtClean="0"/>
              <a:t>+</a:t>
            </a:r>
            <a:r>
              <a:rPr lang="en-US" sz="2000" b="1" dirty="0" smtClean="0">
                <a:sym typeface="Symbol"/>
              </a:rPr>
              <a:t> </a:t>
            </a:r>
            <a:r>
              <a:rPr lang="en-US" sz="2000" b="1" dirty="0" smtClean="0">
                <a:sym typeface="Symbol"/>
              </a:rPr>
              <a:t>histogram</a:t>
            </a:r>
          </a:p>
          <a:p>
            <a:pPr algn="ctr"/>
            <a:r>
              <a:rPr lang="en-US" sz="2000" b="1" dirty="0" smtClean="0">
                <a:sym typeface="Symbol"/>
              </a:rPr>
              <a:t>(16,000 pulses)</a:t>
            </a:r>
            <a:endParaRPr lang="fr-FR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62917" y="4315470"/>
            <a:ext cx="1952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ym typeface="Symbol"/>
              </a:rPr>
              <a:t>-only histogram</a:t>
            </a:r>
          </a:p>
          <a:p>
            <a:pPr algn="ctr"/>
            <a:r>
              <a:rPr lang="en-US" sz="2000" b="1" dirty="0" smtClean="0">
                <a:sym typeface="Symbol"/>
              </a:rPr>
              <a:t>(16,000 pulses)</a:t>
            </a:r>
            <a:endParaRPr lang="fr-FR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48708" y="5263661"/>
            <a:ext cx="368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One axis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Q</a:t>
            </a:r>
            <a:r>
              <a:rPr lang="fr-FR" b="1" baseline="-25000" dirty="0" err="1" smtClean="0"/>
              <a:t>total</a:t>
            </a:r>
            <a:r>
              <a:rPr lang="fr-FR" b="1" dirty="0" smtClean="0"/>
              <a:t> and the </a:t>
            </a:r>
            <a:r>
              <a:rPr lang="fr-FR" b="1" dirty="0" err="1" smtClean="0"/>
              <a:t>other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Q</a:t>
            </a:r>
            <a:r>
              <a:rPr lang="fr-FR" b="1" baseline="-25000" dirty="0" err="1" smtClean="0"/>
              <a:t>tail</a:t>
            </a:r>
            <a:endParaRPr lang="fr-FR" b="1" baseline="-25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908398" y="5702832"/>
            <a:ext cx="736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The </a:t>
            </a:r>
            <a:r>
              <a:rPr lang="fr-FR" b="1" dirty="0" err="1" smtClean="0"/>
              <a:t>height</a:t>
            </a:r>
            <a:r>
              <a:rPr lang="fr-FR" b="1" dirty="0" smtClean="0"/>
              <a:t> </a:t>
            </a:r>
            <a:r>
              <a:rPr lang="fr-FR" b="1" dirty="0" err="1" smtClean="0"/>
              <a:t>represents</a:t>
            </a:r>
            <a:r>
              <a:rPr lang="fr-FR" b="1" dirty="0" smtClean="0"/>
              <a:t> the </a:t>
            </a:r>
            <a:r>
              <a:rPr lang="fr-FR" b="1" dirty="0" err="1" smtClean="0"/>
              <a:t>number</a:t>
            </a:r>
            <a:r>
              <a:rPr lang="fr-FR" b="1" dirty="0" smtClean="0"/>
              <a:t> of (</a:t>
            </a:r>
            <a:r>
              <a:rPr lang="fr-FR" b="1" dirty="0" err="1" smtClean="0"/>
              <a:t>Q</a:t>
            </a:r>
            <a:r>
              <a:rPr lang="fr-FR" b="1" baseline="-25000" dirty="0" err="1" smtClean="0"/>
              <a:t>total</a:t>
            </a:r>
            <a:r>
              <a:rPr lang="fr-FR" b="1" dirty="0" smtClean="0"/>
              <a:t> , </a:t>
            </a:r>
            <a:r>
              <a:rPr lang="fr-FR" b="1" dirty="0" err="1" smtClean="0"/>
              <a:t>Q</a:t>
            </a:r>
            <a:r>
              <a:rPr lang="fr-FR" b="1" baseline="-25000" dirty="0" err="1" smtClean="0"/>
              <a:t>tail</a:t>
            </a:r>
            <a:r>
              <a:rPr lang="fr-FR" b="1" dirty="0" smtClean="0"/>
              <a:t> ) pairs in </a:t>
            </a:r>
            <a:r>
              <a:rPr lang="fr-FR" b="1" dirty="0" err="1" smtClean="0"/>
              <a:t>each</a:t>
            </a:r>
            <a:r>
              <a:rPr lang="fr-FR" b="1" dirty="0" smtClean="0"/>
              <a:t> square of a 150x300 </a:t>
            </a:r>
            <a:r>
              <a:rPr lang="fr-FR" b="1" dirty="0" err="1" smtClean="0"/>
              <a:t>grid</a:t>
            </a:r>
            <a:r>
              <a:rPr lang="fr-FR" b="1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6048" y="421341"/>
            <a:ext cx="5979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 </a:t>
            </a:r>
            <a:r>
              <a:rPr lang="fr-FR" sz="2000" b="1" dirty="0" err="1" smtClean="0"/>
              <a:t>key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assumption</a:t>
            </a:r>
            <a:r>
              <a:rPr lang="fr-FR" sz="2000" b="1" dirty="0" smtClean="0"/>
              <a:t> of HDM</a:t>
            </a:r>
          </a:p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The </a:t>
            </a:r>
            <a:r>
              <a:rPr lang="fr-FR" sz="2000" b="1" dirty="0" err="1" smtClean="0">
                <a:solidFill>
                  <a:srgbClr val="FF0000"/>
                </a:solidFill>
              </a:rPr>
              <a:t>histogram</a:t>
            </a:r>
            <a:r>
              <a:rPr lang="fr-FR" sz="2000" b="1" dirty="0" smtClean="0">
                <a:solidFill>
                  <a:srgbClr val="FF0000"/>
                </a:solidFill>
              </a:rPr>
              <a:t> for </a:t>
            </a:r>
            <a:r>
              <a:rPr lang="fr-FR" sz="2000" b="1" dirty="0" err="1" smtClean="0">
                <a:solidFill>
                  <a:srgbClr val="FF0000"/>
                </a:solidFill>
              </a:rPr>
              <a:t>any</a:t>
            </a:r>
            <a:r>
              <a:rPr lang="fr-FR" sz="2000" b="1" dirty="0" smtClean="0">
                <a:solidFill>
                  <a:srgbClr val="FF0000"/>
                </a:solidFill>
              </a:rPr>
              <a:t> set of N </a:t>
            </a:r>
            <a:r>
              <a:rPr lang="fr-FR" sz="2000" b="1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fr-FR" sz="2000" b="1" dirty="0" smtClean="0">
                <a:solidFill>
                  <a:srgbClr val="FF0000"/>
                </a:solidFill>
              </a:rPr>
              <a:t>-</a:t>
            </a:r>
            <a:r>
              <a:rPr lang="fr-FR" sz="2000" b="1" dirty="0" err="1" smtClean="0">
                <a:solidFill>
                  <a:srgbClr val="FF0000"/>
                </a:solidFill>
              </a:rPr>
              <a:t>only</a:t>
            </a:r>
            <a:r>
              <a:rPr lang="fr-FR" sz="2000" b="1" dirty="0" smtClean="0">
                <a:solidFill>
                  <a:srgbClr val="FF0000"/>
                </a:solidFill>
              </a:rPr>
              <a:t> pulses, </a:t>
            </a:r>
            <a:r>
              <a:rPr lang="fr-FR" sz="2000" b="1" dirty="0" err="1" smtClean="0">
                <a:solidFill>
                  <a:srgbClr val="FF0000"/>
                </a:solidFill>
              </a:rPr>
              <a:t>regardless</a:t>
            </a:r>
            <a:r>
              <a:rPr lang="fr-FR" sz="2000" b="1" dirty="0" smtClean="0">
                <a:solidFill>
                  <a:srgbClr val="FF0000"/>
                </a:solidFill>
              </a:rPr>
              <a:t> of  </a:t>
            </a:r>
            <a:r>
              <a:rPr lang="fr-FR" sz="2000" b="1" dirty="0" err="1" smtClean="0">
                <a:solidFill>
                  <a:srgbClr val="FF0000"/>
                </a:solidFill>
              </a:rPr>
              <a:t>their</a:t>
            </a:r>
            <a:r>
              <a:rPr lang="fr-FR" sz="2000" b="1" dirty="0" smtClean="0">
                <a:solidFill>
                  <a:srgbClr val="FF0000"/>
                </a:solidFill>
              </a:rPr>
              <a:t> source, </a:t>
            </a:r>
            <a:r>
              <a:rPr lang="fr-FR" sz="2000" b="1" dirty="0" err="1" smtClean="0">
                <a:solidFill>
                  <a:srgbClr val="FF0000"/>
                </a:solidFill>
              </a:rPr>
              <a:t>is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</a:rPr>
              <a:t>essentially</a:t>
            </a:r>
            <a:r>
              <a:rPr lang="fr-FR" sz="2000" b="1" dirty="0" smtClean="0">
                <a:solidFill>
                  <a:srgbClr val="FF0000"/>
                </a:solidFill>
              </a:rPr>
              <a:t> the </a:t>
            </a:r>
            <a:r>
              <a:rPr lang="fr-FR" sz="2000" b="1" dirty="0" err="1" smtClean="0">
                <a:solidFill>
                  <a:srgbClr val="FF0000"/>
                </a:solidFill>
              </a:rPr>
              <a:t>same</a:t>
            </a:r>
            <a:r>
              <a:rPr lang="fr-FR" sz="2000" b="1" dirty="0" smtClean="0">
                <a:solidFill>
                  <a:srgbClr val="FF0000"/>
                </a:solidFill>
              </a:rPr>
              <a:t>.</a:t>
            </a:r>
            <a:endParaRPr lang="fr-FR" sz="2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74314" y="2459737"/>
            <a:ext cx="2247900" cy="2571239"/>
            <a:chOff x="3274314" y="2459737"/>
            <a:chExt cx="2247900" cy="257123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4314" y="2459737"/>
              <a:ext cx="2247900" cy="206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025154" y="466164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Na-22</a:t>
              </a:r>
              <a:endParaRPr lang="fr-FR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05221" y="2424279"/>
            <a:ext cx="2261626" cy="2561871"/>
            <a:chOff x="5707997" y="2460138"/>
            <a:chExt cx="2360240" cy="2561871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t="23415"/>
            <a:stretch>
              <a:fillRect/>
            </a:stretch>
          </p:blipFill>
          <p:spPr bwMode="auto">
            <a:xfrm>
              <a:off x="5707997" y="2460138"/>
              <a:ext cx="2360240" cy="2093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687672" y="4652677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Co-60</a:t>
              </a:r>
              <a:endParaRPr lang="fr-FR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42104" y="5303345"/>
            <a:ext cx="634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Offline, </a:t>
            </a:r>
            <a:r>
              <a:rPr lang="fr-FR" sz="2000" b="1" dirty="0" err="1" smtClean="0"/>
              <a:t>we</a:t>
            </a:r>
            <a:r>
              <a:rPr lang="fr-FR" sz="2000" b="1" dirty="0" smtClean="0"/>
              <a:t> combine pulses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the 3 sources</a:t>
            </a:r>
          </a:p>
          <a:p>
            <a:pPr algn="ctr"/>
            <a:r>
              <a:rPr lang="fr-FR" sz="2000" b="1" dirty="0" smtClean="0"/>
              <a:t>and </a:t>
            </a:r>
            <a:r>
              <a:rPr lang="fr-FR" sz="2000" b="1" dirty="0" err="1" smtClean="0"/>
              <a:t>create</a:t>
            </a:r>
            <a:r>
              <a:rPr lang="fr-FR" sz="2000" b="1" dirty="0" smtClean="0"/>
              <a:t> a </a:t>
            </a:r>
            <a:r>
              <a:rPr lang="fr-FR" sz="2000" b="1" u="sng" dirty="0" err="1" smtClean="0">
                <a:solidFill>
                  <a:srgbClr val="FF0000"/>
                </a:solidFill>
              </a:rPr>
              <a:t>Reference</a:t>
            </a:r>
            <a:r>
              <a:rPr lang="fr-FR" sz="2000" b="1" u="sng" dirty="0" smtClean="0">
                <a:solidFill>
                  <a:srgbClr val="FF0000"/>
                </a:solidFill>
              </a:rPr>
              <a:t> Set of N </a:t>
            </a:r>
            <a:r>
              <a:rPr lang="fr-FR" sz="2000" b="1" u="sng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fr-FR" sz="2000" b="1" u="sng" dirty="0" smtClean="0">
                <a:solidFill>
                  <a:srgbClr val="FF0000"/>
                </a:solidFill>
              </a:rPr>
              <a:t>-</a:t>
            </a:r>
            <a:r>
              <a:rPr lang="fr-FR" sz="2000" b="1" u="sng" dirty="0" err="1" smtClean="0">
                <a:solidFill>
                  <a:srgbClr val="FF0000"/>
                </a:solidFill>
              </a:rPr>
              <a:t>only</a:t>
            </a:r>
            <a:r>
              <a:rPr lang="fr-FR" sz="2000" b="1" u="sng" dirty="0" smtClean="0">
                <a:solidFill>
                  <a:srgbClr val="FF0000"/>
                </a:solidFill>
              </a:rPr>
              <a:t> pulses.</a:t>
            </a:r>
            <a:endParaRPr lang="fr-FR" sz="20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13815" y="2453527"/>
            <a:ext cx="2247900" cy="2604344"/>
            <a:chOff x="686921" y="2417669"/>
            <a:chExt cx="2247900" cy="2604344"/>
          </a:xfrm>
        </p:grpSpPr>
        <p:sp>
          <p:nvSpPr>
            <p:cNvPr id="25" name="TextBox 24"/>
            <p:cNvSpPr txBox="1"/>
            <p:nvPr/>
          </p:nvSpPr>
          <p:spPr>
            <a:xfrm>
              <a:off x="1524000" y="4652681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Cs-137</a:t>
              </a:r>
              <a:endParaRPr lang="fr-FR" dirty="0"/>
            </a:p>
          </p:txBody>
        </p:sp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6921" y="2417669"/>
              <a:ext cx="224790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33793" y="179294"/>
            <a:ext cx="34445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A </a:t>
            </a:r>
            <a:r>
              <a:rPr lang="fr-FR" b="1" dirty="0" err="1" smtClean="0"/>
              <a:t>toy</a:t>
            </a:r>
            <a:r>
              <a:rPr lang="fr-FR" b="1" dirty="0" smtClean="0"/>
              <a:t> </a:t>
            </a:r>
            <a:r>
              <a:rPr lang="fr-FR" b="1" dirty="0" err="1" smtClean="0"/>
              <a:t>example</a:t>
            </a:r>
            <a:r>
              <a:rPr lang="fr-FR" b="1" dirty="0" smtClean="0"/>
              <a:t> of how HDM </a:t>
            </a:r>
            <a:r>
              <a:rPr lang="fr-FR" b="1" dirty="0" err="1" smtClean="0"/>
              <a:t>works</a:t>
            </a:r>
            <a:endParaRPr lang="fr-FR" b="1" dirty="0" smtClean="0"/>
          </a:p>
          <a:p>
            <a:pPr algn="ctr"/>
            <a:r>
              <a:rPr lang="fr-FR" sz="400" b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239" y="3388681"/>
            <a:ext cx="73761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Three</a:t>
            </a:r>
            <a:r>
              <a:rPr lang="fr-FR" b="1" dirty="0" smtClean="0"/>
              <a:t> </a:t>
            </a:r>
            <a:r>
              <a:rPr lang="fr-FR" b="1" dirty="0" err="1" smtClean="0"/>
              <a:t>key</a:t>
            </a:r>
            <a:r>
              <a:rPr lang="fr-FR" b="1" dirty="0" smtClean="0"/>
              <a:t> </a:t>
            </a:r>
            <a:r>
              <a:rPr lang="fr-FR" b="1" dirty="0" err="1" smtClean="0"/>
              <a:t>assumptions</a:t>
            </a:r>
            <a:r>
              <a:rPr lang="fr-FR" b="1" dirty="0" smtClean="0"/>
              <a:t> </a:t>
            </a:r>
          </a:p>
          <a:p>
            <a:pPr algn="ctr"/>
            <a:endParaRPr lang="fr-FR" sz="1100" b="1" dirty="0" smtClean="0"/>
          </a:p>
          <a:p>
            <a:pPr marL="400050" indent="-400050">
              <a:buAutoNum type="romanLcParenR"/>
            </a:pPr>
            <a:r>
              <a:rPr lang="fr-FR" u="sng" dirty="0" smtClean="0"/>
              <a:t>All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-</a:t>
            </a:r>
            <a:r>
              <a:rPr lang="fr-FR" dirty="0" err="1" smtClean="0">
                <a:sym typeface="Symbol"/>
              </a:rPr>
              <a:t>only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histograms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10 pulses </a:t>
            </a:r>
            <a:r>
              <a:rPr lang="fr-FR" dirty="0" err="1" smtClean="0">
                <a:sym typeface="Symbol"/>
              </a:rPr>
              <a:t>will</a:t>
            </a:r>
            <a:r>
              <a:rPr lang="fr-FR" dirty="0" smtClean="0">
                <a:sym typeface="Symbol"/>
              </a:rPr>
              <a:t> look </a:t>
            </a:r>
            <a:r>
              <a:rPr lang="fr-FR" u="sng" dirty="0" err="1" smtClean="0">
                <a:solidFill>
                  <a:srgbClr val="FF0000"/>
                </a:solidFill>
                <a:sym typeface="Symbol"/>
              </a:rPr>
              <a:t>exactly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like</a:t>
            </a:r>
            <a:r>
              <a:rPr lang="fr-FR" dirty="0" smtClean="0">
                <a:sym typeface="Symbol"/>
              </a:rPr>
              <a:t> the -</a:t>
            </a:r>
            <a:r>
              <a:rPr lang="fr-FR" dirty="0" err="1" smtClean="0">
                <a:sym typeface="Symbol"/>
              </a:rPr>
              <a:t>only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histogram</a:t>
            </a:r>
            <a:r>
              <a:rPr lang="fr-FR" dirty="0" smtClean="0">
                <a:sym typeface="Symbol"/>
              </a:rPr>
              <a:t> on the </a:t>
            </a:r>
            <a:r>
              <a:rPr lang="fr-FR" dirty="0" err="1" smtClean="0">
                <a:sym typeface="Symbol"/>
              </a:rPr>
              <a:t>left</a:t>
            </a:r>
            <a:r>
              <a:rPr lang="fr-FR" dirty="0" smtClean="0">
                <a:sym typeface="Symbol"/>
              </a:rPr>
              <a:t>.  This </a:t>
            </a:r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the </a:t>
            </a:r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Reference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 -</a:t>
            </a:r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only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Histogram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.</a:t>
            </a:r>
            <a:endParaRPr lang="fr-FR" u="sng" dirty="0" smtClean="0">
              <a:sym typeface="Symbol"/>
            </a:endParaRPr>
          </a:p>
          <a:p>
            <a:pPr marL="400050" indent="-400050">
              <a:buAutoNum type="romanLcParenR"/>
            </a:pPr>
            <a:endParaRPr lang="fr-FR" dirty="0" smtClean="0">
              <a:sym typeface="Symbol"/>
            </a:endParaRPr>
          </a:p>
          <a:p>
            <a:pPr marL="400050" indent="-400050">
              <a:buAutoNum type="romanLcParenR"/>
            </a:pPr>
            <a:r>
              <a:rPr lang="fr-FR" dirty="0" smtClean="0"/>
              <a:t>There are </a:t>
            </a:r>
            <a:r>
              <a:rPr lang="fr-FR" u="sng" dirty="0" err="1" smtClean="0">
                <a:solidFill>
                  <a:srgbClr val="FF0000"/>
                </a:solidFill>
              </a:rPr>
              <a:t>exactly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r>
              <a:rPr lang="fr-FR" dirty="0" smtClean="0"/>
              <a:t> of pulses (10) in the </a:t>
            </a:r>
            <a:r>
              <a:rPr lang="fr-FR" dirty="0" smtClean="0">
                <a:sym typeface="Symbol"/>
              </a:rPr>
              <a:t>-</a:t>
            </a:r>
            <a:r>
              <a:rPr lang="fr-FR" dirty="0" err="1" smtClean="0">
                <a:sym typeface="Symbol"/>
              </a:rPr>
              <a:t>only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/>
              <a:t>histogram</a:t>
            </a:r>
            <a:r>
              <a:rPr lang="fr-FR" dirty="0" smtClean="0"/>
              <a:t> and the n+</a:t>
            </a:r>
            <a:r>
              <a:rPr lang="fr-FR" dirty="0" smtClean="0">
                <a:sym typeface="Symbol"/>
              </a:rPr>
              <a:t> </a:t>
            </a:r>
            <a:r>
              <a:rPr lang="fr-FR" dirty="0" err="1" smtClean="0">
                <a:sym typeface="Symbol"/>
              </a:rPr>
              <a:t>histogram</a:t>
            </a:r>
            <a:r>
              <a:rPr lang="fr-FR" dirty="0" smtClean="0">
                <a:sym typeface="Symbol"/>
              </a:rPr>
              <a:t>.</a:t>
            </a:r>
            <a:endParaRPr lang="fr-FR" dirty="0" smtClean="0"/>
          </a:p>
          <a:p>
            <a:pPr marL="400050" indent="-400050">
              <a:buAutoNum type="romanLcParenR"/>
            </a:pPr>
            <a:endParaRPr lang="fr-FR" dirty="0" smtClean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fr-FR" b="1" dirty="0" err="1" smtClean="0">
                <a:solidFill>
                  <a:srgbClr val="FF0000"/>
                </a:solidFill>
              </a:rPr>
              <a:t>Any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difference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between</a:t>
            </a:r>
            <a:r>
              <a:rPr lang="fr-FR" b="1" dirty="0" smtClean="0">
                <a:solidFill>
                  <a:srgbClr val="FF0000"/>
                </a:solidFill>
              </a:rPr>
              <a:t> the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-only </a:t>
            </a:r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histogram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 and the n+ </a:t>
            </a:r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histogram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must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due to neutrons.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t="4870"/>
          <a:stretch>
            <a:fillRect/>
          </a:stretch>
        </p:blipFill>
        <p:spPr bwMode="auto">
          <a:xfrm>
            <a:off x="1181184" y="789258"/>
            <a:ext cx="3091478" cy="210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t="4854"/>
          <a:stretch>
            <a:fillRect/>
          </a:stretch>
        </p:blipFill>
        <p:spPr bwMode="auto">
          <a:xfrm>
            <a:off x="5101168" y="746937"/>
            <a:ext cx="3124200" cy="21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18310" y="2804497"/>
            <a:ext cx="738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Total of </a:t>
            </a:r>
            <a:r>
              <a:rPr lang="fr-FR" dirty="0" err="1" smtClean="0"/>
              <a:t>ten</a:t>
            </a:r>
            <a:r>
              <a:rPr lang="fr-FR" dirty="0" smtClean="0"/>
              <a:t> pulses. </a:t>
            </a:r>
            <a:r>
              <a:rPr lang="fr-FR" dirty="0" err="1" smtClean="0"/>
              <a:t>Each</a:t>
            </a:r>
            <a:r>
              <a:rPr lang="fr-FR" dirty="0" smtClean="0"/>
              <a:t> pulse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represented</a:t>
            </a:r>
            <a:r>
              <a:rPr lang="fr-FR" dirty="0" smtClean="0"/>
              <a:t> by an </a:t>
            </a:r>
            <a:r>
              <a:rPr lang="fr-FR" dirty="0" err="1" smtClean="0"/>
              <a:t>integer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 and 5.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5408" y="3010139"/>
            <a:ext cx="8063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Comparing</a:t>
            </a:r>
            <a:r>
              <a:rPr lang="fr-FR" b="1" dirty="0" smtClean="0"/>
              <a:t> a Gamma-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spectrum</a:t>
            </a:r>
            <a:r>
              <a:rPr lang="fr-FR" b="1" dirty="0" smtClean="0"/>
              <a:t> and a Neutron+Gamma </a:t>
            </a:r>
            <a:r>
              <a:rPr lang="fr-FR" b="1" dirty="0" err="1" smtClean="0"/>
              <a:t>spectrum</a:t>
            </a:r>
            <a:endParaRPr lang="fr-FR" b="1" dirty="0" smtClean="0"/>
          </a:p>
          <a:p>
            <a:pPr marL="400050" indent="-400050"/>
            <a:endParaRPr lang="fr-FR" dirty="0" smtClean="0">
              <a:sym typeface="Symbol"/>
            </a:endParaRPr>
          </a:p>
          <a:p>
            <a:pPr algn="ctr"/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are </a:t>
            </a:r>
            <a:r>
              <a:rPr lang="fr-FR" dirty="0" err="1" smtClean="0"/>
              <a:t>exactly</a:t>
            </a:r>
            <a:r>
              <a:rPr lang="fr-FR" dirty="0" smtClean="0"/>
              <a:t> 10 pulses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histogram</a:t>
            </a:r>
            <a:r>
              <a:rPr lang="fr-FR" dirty="0" smtClean="0"/>
              <a:t>, </a:t>
            </a:r>
          </a:p>
          <a:p>
            <a:pPr algn="ctr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one  pulse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a </a:t>
            </a:r>
            <a:r>
              <a:rPr lang="fr-FR" dirty="0" err="1" smtClean="0">
                <a:sym typeface="Symbol"/>
              </a:rPr>
              <a:t>representation</a:t>
            </a:r>
            <a:r>
              <a:rPr lang="fr-FR" dirty="0" smtClean="0">
                <a:sym typeface="Symbol"/>
              </a:rPr>
              <a:t> of  « 5 » in the -</a:t>
            </a:r>
            <a:r>
              <a:rPr lang="fr-FR" dirty="0" err="1" smtClean="0">
                <a:sym typeface="Symbol"/>
              </a:rPr>
              <a:t>only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spectrum</a:t>
            </a:r>
            <a:r>
              <a:rPr lang="fr-FR" dirty="0" smtClean="0">
                <a:sym typeface="Symbol"/>
              </a:rPr>
              <a:t> </a:t>
            </a:r>
          </a:p>
          <a:p>
            <a:pPr algn="ctr"/>
            <a:r>
              <a:rPr lang="fr-FR" dirty="0" err="1" smtClean="0">
                <a:sym typeface="Symbol"/>
              </a:rPr>
              <a:t>is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replaced</a:t>
            </a:r>
            <a:r>
              <a:rPr lang="fr-FR" dirty="0" smtClean="0">
                <a:sym typeface="Symbol"/>
              </a:rPr>
              <a:t> by </a:t>
            </a:r>
          </a:p>
          <a:p>
            <a:pPr algn="ctr"/>
            <a:r>
              <a:rPr lang="fr-FR" dirty="0" smtClean="0">
                <a:sym typeface="Symbol"/>
              </a:rPr>
              <a:t>one neutron pulse </a:t>
            </a:r>
            <a:r>
              <a:rPr lang="fr-FR" dirty="0" err="1" smtClean="0">
                <a:sym typeface="Symbol"/>
              </a:rPr>
              <a:t>with</a:t>
            </a:r>
            <a:r>
              <a:rPr lang="fr-FR" dirty="0" smtClean="0">
                <a:sym typeface="Symbol"/>
              </a:rPr>
              <a:t> a </a:t>
            </a:r>
            <a:r>
              <a:rPr lang="fr-FR" dirty="0" err="1" smtClean="0">
                <a:sym typeface="Symbol"/>
              </a:rPr>
              <a:t>representation</a:t>
            </a:r>
            <a:r>
              <a:rPr lang="fr-FR" dirty="0" smtClean="0">
                <a:sym typeface="Symbol"/>
              </a:rPr>
              <a:t> of « 2 » in the n+ </a:t>
            </a:r>
            <a:r>
              <a:rPr lang="fr-FR" dirty="0" err="1" smtClean="0">
                <a:sym typeface="Symbol"/>
              </a:rPr>
              <a:t>spectrum</a:t>
            </a:r>
            <a:r>
              <a:rPr lang="fr-FR" dirty="0" smtClean="0">
                <a:sym typeface="Symbol"/>
              </a:rPr>
              <a:t>.</a:t>
            </a:r>
          </a:p>
          <a:p>
            <a:pPr marL="400050" indent="-400050"/>
            <a:endParaRPr lang="fr-FR" dirty="0" smtClean="0"/>
          </a:p>
          <a:p>
            <a:pPr marL="400050" indent="-400050" algn="ctr"/>
            <a:r>
              <a:rPr lang="fr-FR" dirty="0" err="1" smtClean="0"/>
              <a:t>Remember</a:t>
            </a:r>
            <a:r>
              <a:rPr lang="fr-FR" dirty="0" smtClean="0"/>
              <a:t>: </a:t>
            </a:r>
          </a:p>
          <a:p>
            <a:pPr marL="400050" indent="-400050" algn="ctr"/>
            <a:r>
              <a:rPr lang="fr-FR" dirty="0" err="1" smtClean="0"/>
              <a:t>Since</a:t>
            </a:r>
            <a:r>
              <a:rPr lang="fr-FR" dirty="0" smtClean="0"/>
              <a:t> all 10-pulse </a:t>
            </a:r>
            <a:r>
              <a:rPr lang="fr-FR" dirty="0" smtClean="0">
                <a:sym typeface="Symbol"/>
              </a:rPr>
              <a:t></a:t>
            </a:r>
            <a:r>
              <a:rPr lang="fr-FR" dirty="0" smtClean="0"/>
              <a:t>-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histograms</a:t>
            </a:r>
            <a:r>
              <a:rPr lang="fr-FR" dirty="0" smtClean="0"/>
              <a:t> are </a:t>
            </a:r>
            <a:r>
              <a:rPr lang="fr-FR" dirty="0" err="1" smtClean="0"/>
              <a:t>strictly</a:t>
            </a:r>
            <a:r>
              <a:rPr lang="fr-FR" dirty="0" smtClean="0"/>
              <a:t> </a:t>
            </a:r>
            <a:r>
              <a:rPr lang="fr-FR" dirty="0" err="1" smtClean="0"/>
              <a:t>identical</a:t>
            </a:r>
            <a:r>
              <a:rPr lang="fr-FR" dirty="0" smtClean="0"/>
              <a:t>, </a:t>
            </a:r>
          </a:p>
          <a:p>
            <a:pPr marL="400050" indent="-400050" algn="ctr"/>
            <a:r>
              <a:rPr lang="fr-FR" dirty="0" err="1" smtClean="0">
                <a:solidFill>
                  <a:srgbClr val="FF0000"/>
                </a:solidFill>
              </a:rPr>
              <a:t>any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difference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between</a:t>
            </a:r>
            <a:r>
              <a:rPr lang="fr-FR" dirty="0" smtClean="0">
                <a:solidFill>
                  <a:srgbClr val="FF0000"/>
                </a:solidFill>
              </a:rPr>
              <a:t> the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-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only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histogram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and the n+ 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histogram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marL="400050" indent="-400050" algn="ctr"/>
            <a:r>
              <a:rPr lang="fr-FR" u="sng" dirty="0" smtClean="0">
                <a:solidFill>
                  <a:srgbClr val="FF0000"/>
                </a:solidFill>
              </a:rPr>
              <a:t>must </a:t>
            </a:r>
            <a:r>
              <a:rPr lang="fr-FR" u="sng" dirty="0" err="1" smtClean="0">
                <a:solidFill>
                  <a:srgbClr val="FF0000"/>
                </a:solidFill>
              </a:rPr>
              <a:t>be</a:t>
            </a:r>
            <a:r>
              <a:rPr lang="fr-FR" u="sng" dirty="0" smtClean="0">
                <a:solidFill>
                  <a:srgbClr val="FF0000"/>
                </a:solidFill>
              </a:rPr>
              <a:t> due to neutrons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4870"/>
          <a:stretch>
            <a:fillRect/>
          </a:stretch>
        </p:blipFill>
        <p:spPr bwMode="auto">
          <a:xfrm>
            <a:off x="1181184" y="789258"/>
            <a:ext cx="3091478" cy="210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4854"/>
          <a:stretch>
            <a:fillRect/>
          </a:stretch>
        </p:blipFill>
        <p:spPr bwMode="auto">
          <a:xfrm>
            <a:off x="5101168" y="746937"/>
            <a:ext cx="3124200" cy="213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flipH="1" flipV="1">
            <a:off x="4010891" y="2192482"/>
            <a:ext cx="4322618" cy="1849582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667991" y="1943100"/>
            <a:ext cx="353291" cy="332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244936" y="2015836"/>
            <a:ext cx="1745673" cy="2597728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23264" y="1648691"/>
            <a:ext cx="353291" cy="3325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583" y="2614283"/>
            <a:ext cx="30289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64256" y="3519135"/>
            <a:ext cx="203106" cy="228600"/>
          </a:xfrm>
          <a:prstGeom prst="rect">
            <a:avLst/>
          </a:prstGeom>
          <a:solidFill>
            <a:srgbClr val="FF0000"/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60140" y="2832796"/>
            <a:ext cx="27163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conclude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(</a:t>
            </a:r>
            <a:r>
              <a:rPr lang="fr-FR" dirty="0" err="1" smtClean="0"/>
              <a:t>at</a:t>
            </a:r>
            <a:r>
              <a:rPr lang="fr-FR" dirty="0" smtClean="0"/>
              <a:t> least) one neutron in the Neutron+Gamma </a:t>
            </a:r>
            <a:r>
              <a:rPr lang="fr-FR" dirty="0" err="1" smtClean="0"/>
              <a:t>sample</a:t>
            </a:r>
            <a:r>
              <a:rPr lang="fr-FR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n+</a:t>
            </a:r>
            <a:r>
              <a:rPr lang="en-US" dirty="0" smtClean="0">
                <a:sym typeface="Symbol"/>
              </a:rPr>
              <a:t> sample has at least 10</a:t>
            </a:r>
            <a:r>
              <a:rPr lang="en-US" smtClean="0">
                <a:sym typeface="Symbol"/>
              </a:rPr>
              <a:t>% neutrons.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2716306" y="340659"/>
            <a:ext cx="435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 </a:t>
            </a:r>
            <a:r>
              <a:rPr lang="fr-FR" b="1" dirty="0" err="1" smtClean="0"/>
              <a:t>toy</a:t>
            </a:r>
            <a:r>
              <a:rPr lang="fr-FR" b="1" dirty="0" smtClean="0"/>
              <a:t> </a:t>
            </a:r>
            <a:r>
              <a:rPr lang="fr-FR" b="1" dirty="0" err="1" smtClean="0"/>
              <a:t>example</a:t>
            </a:r>
            <a:r>
              <a:rPr lang="fr-FR" b="1" dirty="0" smtClean="0"/>
              <a:t> of HDM (a total of 10 pulses)</a:t>
            </a:r>
            <a:endParaRPr lang="fr-F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85882" y="2097741"/>
            <a:ext cx="177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ym typeface="Symbol"/>
              </a:rPr>
              <a:t>-only </a:t>
            </a:r>
            <a:r>
              <a:rPr lang="fr-FR" b="1" dirty="0" err="1" smtClean="0">
                <a:sym typeface="Symbol"/>
              </a:rPr>
              <a:t>histogram</a:t>
            </a:r>
            <a:endParaRPr lang="fr-FR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51374" y="2097740"/>
            <a:ext cx="152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ym typeface="Symbol"/>
              </a:rPr>
              <a:t>n+ </a:t>
            </a:r>
            <a:r>
              <a:rPr lang="fr-FR" b="1" dirty="0" err="1" smtClean="0">
                <a:sym typeface="Symbol"/>
              </a:rPr>
              <a:t>histogram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5360194" y="3509964"/>
            <a:ext cx="207166" cy="242886"/>
          </a:xfrm>
          <a:prstGeom prst="rect">
            <a:avLst/>
          </a:prstGeom>
          <a:solidFill>
            <a:srgbClr val="0070C0"/>
          </a:solidFill>
          <a:ln w="158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022E-16 L -0.17118 -0.03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20" grpId="0"/>
      <p:bldP spid="21" grpId="0"/>
      <p:bldP spid="8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898472" y="1380221"/>
            <a:ext cx="3795622" cy="1942115"/>
          </a:xfrm>
          <a:custGeom>
            <a:avLst/>
            <a:gdLst>
              <a:gd name="connsiteX0" fmla="*/ 0 w 3286664"/>
              <a:gd name="connsiteY0" fmla="*/ 2034396 h 2034396"/>
              <a:gd name="connsiteX1" fmla="*/ 1009290 w 3286664"/>
              <a:gd name="connsiteY1" fmla="*/ 1680713 h 2034396"/>
              <a:gd name="connsiteX2" fmla="*/ 1604513 w 3286664"/>
              <a:gd name="connsiteY2" fmla="*/ 981973 h 2034396"/>
              <a:gd name="connsiteX3" fmla="*/ 1871932 w 3286664"/>
              <a:gd name="connsiteY3" fmla="*/ 688675 h 2034396"/>
              <a:gd name="connsiteX4" fmla="*/ 2001328 w 3286664"/>
              <a:gd name="connsiteY4" fmla="*/ 740434 h 2034396"/>
              <a:gd name="connsiteX5" fmla="*/ 2078966 w 3286664"/>
              <a:gd name="connsiteY5" fmla="*/ 662796 h 2034396"/>
              <a:gd name="connsiteX6" fmla="*/ 2372264 w 3286664"/>
              <a:gd name="connsiteY6" fmla="*/ 205596 h 2034396"/>
              <a:gd name="connsiteX7" fmla="*/ 3286664 w 3286664"/>
              <a:gd name="connsiteY7" fmla="*/ 1896373 h 2034396"/>
              <a:gd name="connsiteX0" fmla="*/ 0 w 3509071"/>
              <a:gd name="connsiteY0" fmla="*/ 2064847 h 2109529"/>
              <a:gd name="connsiteX1" fmla="*/ 1009290 w 3509071"/>
              <a:gd name="connsiteY1" fmla="*/ 1711164 h 2109529"/>
              <a:gd name="connsiteX2" fmla="*/ 1604513 w 3509071"/>
              <a:gd name="connsiteY2" fmla="*/ 1012424 h 2109529"/>
              <a:gd name="connsiteX3" fmla="*/ 1871932 w 3509071"/>
              <a:gd name="connsiteY3" fmla="*/ 719126 h 2109529"/>
              <a:gd name="connsiteX4" fmla="*/ 2001328 w 3509071"/>
              <a:gd name="connsiteY4" fmla="*/ 770885 h 2109529"/>
              <a:gd name="connsiteX5" fmla="*/ 2078966 w 3509071"/>
              <a:gd name="connsiteY5" fmla="*/ 693247 h 2109529"/>
              <a:gd name="connsiteX6" fmla="*/ 2372264 w 3509071"/>
              <a:gd name="connsiteY6" fmla="*/ 236047 h 2109529"/>
              <a:gd name="connsiteX7" fmla="*/ 3509071 w 3509071"/>
              <a:gd name="connsiteY7" fmla="*/ 2109529 h 2109529"/>
              <a:gd name="connsiteX0" fmla="*/ 0 w 3624392"/>
              <a:gd name="connsiteY0" fmla="*/ 2090947 h 2109529"/>
              <a:gd name="connsiteX1" fmla="*/ 1124611 w 3624392"/>
              <a:gd name="connsiteY1" fmla="*/ 1711164 h 2109529"/>
              <a:gd name="connsiteX2" fmla="*/ 1719834 w 3624392"/>
              <a:gd name="connsiteY2" fmla="*/ 1012424 h 2109529"/>
              <a:gd name="connsiteX3" fmla="*/ 1987253 w 3624392"/>
              <a:gd name="connsiteY3" fmla="*/ 719126 h 2109529"/>
              <a:gd name="connsiteX4" fmla="*/ 2116649 w 3624392"/>
              <a:gd name="connsiteY4" fmla="*/ 770885 h 2109529"/>
              <a:gd name="connsiteX5" fmla="*/ 2194287 w 3624392"/>
              <a:gd name="connsiteY5" fmla="*/ 693247 h 2109529"/>
              <a:gd name="connsiteX6" fmla="*/ 2487585 w 3624392"/>
              <a:gd name="connsiteY6" fmla="*/ 236047 h 2109529"/>
              <a:gd name="connsiteX7" fmla="*/ 3624392 w 3624392"/>
              <a:gd name="connsiteY7" fmla="*/ 2109529 h 2109529"/>
              <a:gd name="connsiteX0" fmla="*/ 0 w 3624392"/>
              <a:gd name="connsiteY0" fmla="*/ 2114148 h 2132730"/>
              <a:gd name="connsiteX1" fmla="*/ 1124611 w 3624392"/>
              <a:gd name="connsiteY1" fmla="*/ 1734365 h 2132730"/>
              <a:gd name="connsiteX2" fmla="*/ 1719834 w 3624392"/>
              <a:gd name="connsiteY2" fmla="*/ 1035625 h 2132730"/>
              <a:gd name="connsiteX3" fmla="*/ 1987253 w 3624392"/>
              <a:gd name="connsiteY3" fmla="*/ 742327 h 2132730"/>
              <a:gd name="connsiteX4" fmla="*/ 2116649 w 3624392"/>
              <a:gd name="connsiteY4" fmla="*/ 794086 h 2132730"/>
              <a:gd name="connsiteX5" fmla="*/ 2186051 w 3624392"/>
              <a:gd name="connsiteY5" fmla="*/ 577245 h 2132730"/>
              <a:gd name="connsiteX6" fmla="*/ 2487585 w 3624392"/>
              <a:gd name="connsiteY6" fmla="*/ 259248 h 2132730"/>
              <a:gd name="connsiteX7" fmla="*/ 3624392 w 3624392"/>
              <a:gd name="connsiteY7" fmla="*/ 2132730 h 2132730"/>
              <a:gd name="connsiteX0" fmla="*/ 0 w 3624392"/>
              <a:gd name="connsiteY0" fmla="*/ 2109797 h 2128379"/>
              <a:gd name="connsiteX1" fmla="*/ 1124611 w 3624392"/>
              <a:gd name="connsiteY1" fmla="*/ 1730014 h 2128379"/>
              <a:gd name="connsiteX2" fmla="*/ 1719834 w 3624392"/>
              <a:gd name="connsiteY2" fmla="*/ 1031274 h 2128379"/>
              <a:gd name="connsiteX3" fmla="*/ 1987253 w 3624392"/>
              <a:gd name="connsiteY3" fmla="*/ 737976 h 2128379"/>
              <a:gd name="connsiteX4" fmla="*/ 2116649 w 3624392"/>
              <a:gd name="connsiteY4" fmla="*/ 789735 h 2128379"/>
              <a:gd name="connsiteX5" fmla="*/ 2276661 w 3624392"/>
              <a:gd name="connsiteY5" fmla="*/ 598996 h 2128379"/>
              <a:gd name="connsiteX6" fmla="*/ 2487585 w 3624392"/>
              <a:gd name="connsiteY6" fmla="*/ 254897 h 2128379"/>
              <a:gd name="connsiteX7" fmla="*/ 3624392 w 3624392"/>
              <a:gd name="connsiteY7" fmla="*/ 2128379 h 2128379"/>
              <a:gd name="connsiteX0" fmla="*/ 0 w 3624392"/>
              <a:gd name="connsiteY0" fmla="*/ 1935794 h 1954376"/>
              <a:gd name="connsiteX1" fmla="*/ 1124611 w 3624392"/>
              <a:gd name="connsiteY1" fmla="*/ 1556011 h 1954376"/>
              <a:gd name="connsiteX2" fmla="*/ 1719834 w 3624392"/>
              <a:gd name="connsiteY2" fmla="*/ 857271 h 1954376"/>
              <a:gd name="connsiteX3" fmla="*/ 1987253 w 3624392"/>
              <a:gd name="connsiteY3" fmla="*/ 563973 h 1954376"/>
              <a:gd name="connsiteX4" fmla="*/ 2116649 w 3624392"/>
              <a:gd name="connsiteY4" fmla="*/ 615732 h 1954376"/>
              <a:gd name="connsiteX5" fmla="*/ 2276661 w 3624392"/>
              <a:gd name="connsiteY5" fmla="*/ 424993 h 1954376"/>
              <a:gd name="connsiteX6" fmla="*/ 2751177 w 3624392"/>
              <a:gd name="connsiteY6" fmla="*/ 254897 h 1954376"/>
              <a:gd name="connsiteX7" fmla="*/ 3624392 w 3624392"/>
              <a:gd name="connsiteY7" fmla="*/ 1954376 h 1954376"/>
              <a:gd name="connsiteX0" fmla="*/ 0 w 3624392"/>
              <a:gd name="connsiteY0" fmla="*/ 1941594 h 1960176"/>
              <a:gd name="connsiteX1" fmla="*/ 1124611 w 3624392"/>
              <a:gd name="connsiteY1" fmla="*/ 1561811 h 1960176"/>
              <a:gd name="connsiteX2" fmla="*/ 1719834 w 3624392"/>
              <a:gd name="connsiteY2" fmla="*/ 863071 h 1960176"/>
              <a:gd name="connsiteX3" fmla="*/ 1987253 w 3624392"/>
              <a:gd name="connsiteY3" fmla="*/ 569773 h 1960176"/>
              <a:gd name="connsiteX4" fmla="*/ 2116649 w 3624392"/>
              <a:gd name="connsiteY4" fmla="*/ 621532 h 1960176"/>
              <a:gd name="connsiteX5" fmla="*/ 2276661 w 3624392"/>
              <a:gd name="connsiteY5" fmla="*/ 395992 h 1960176"/>
              <a:gd name="connsiteX6" fmla="*/ 2751177 w 3624392"/>
              <a:gd name="connsiteY6" fmla="*/ 260697 h 1960176"/>
              <a:gd name="connsiteX7" fmla="*/ 3624392 w 3624392"/>
              <a:gd name="connsiteY7" fmla="*/ 1960176 h 1960176"/>
              <a:gd name="connsiteX0" fmla="*/ 0 w 3624392"/>
              <a:gd name="connsiteY0" fmla="*/ 1940144 h 1958726"/>
              <a:gd name="connsiteX1" fmla="*/ 1124611 w 3624392"/>
              <a:gd name="connsiteY1" fmla="*/ 1560361 h 1958726"/>
              <a:gd name="connsiteX2" fmla="*/ 1719834 w 3624392"/>
              <a:gd name="connsiteY2" fmla="*/ 861621 h 1958726"/>
              <a:gd name="connsiteX3" fmla="*/ 1987253 w 3624392"/>
              <a:gd name="connsiteY3" fmla="*/ 568323 h 1958726"/>
              <a:gd name="connsiteX4" fmla="*/ 2116649 w 3624392"/>
              <a:gd name="connsiteY4" fmla="*/ 620082 h 1958726"/>
              <a:gd name="connsiteX5" fmla="*/ 2301372 w 3624392"/>
              <a:gd name="connsiteY5" fmla="*/ 403242 h 1958726"/>
              <a:gd name="connsiteX6" fmla="*/ 2751177 w 3624392"/>
              <a:gd name="connsiteY6" fmla="*/ 259247 h 1958726"/>
              <a:gd name="connsiteX7" fmla="*/ 3624392 w 3624392"/>
              <a:gd name="connsiteY7" fmla="*/ 1958726 h 195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4392" h="1958726">
                <a:moveTo>
                  <a:pt x="0" y="1940144"/>
                </a:moveTo>
                <a:cubicBezTo>
                  <a:pt x="370935" y="1851004"/>
                  <a:pt x="837972" y="1740115"/>
                  <a:pt x="1124611" y="1560361"/>
                </a:cubicBezTo>
                <a:cubicBezTo>
                  <a:pt x="1411250" y="1380607"/>
                  <a:pt x="1576060" y="1026961"/>
                  <a:pt x="1719834" y="861621"/>
                </a:cubicBezTo>
                <a:cubicBezTo>
                  <a:pt x="1863608" y="696281"/>
                  <a:pt x="1921117" y="608579"/>
                  <a:pt x="1987253" y="568323"/>
                </a:cubicBezTo>
                <a:cubicBezTo>
                  <a:pt x="2053389" y="528067"/>
                  <a:pt x="2064296" y="647595"/>
                  <a:pt x="2116649" y="620082"/>
                </a:cubicBezTo>
                <a:cubicBezTo>
                  <a:pt x="2169002" y="592569"/>
                  <a:pt x="2195617" y="463381"/>
                  <a:pt x="2301372" y="403242"/>
                </a:cubicBezTo>
                <a:cubicBezTo>
                  <a:pt x="2407127" y="343103"/>
                  <a:pt x="2530674" y="0"/>
                  <a:pt x="2751177" y="259247"/>
                </a:cubicBezTo>
                <a:cubicBezTo>
                  <a:pt x="2971680" y="518494"/>
                  <a:pt x="3267833" y="1216135"/>
                  <a:pt x="3624392" y="1958726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94627" y="3321171"/>
            <a:ext cx="5676181" cy="86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86000" y="1621766"/>
            <a:ext cx="5752" cy="17137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0829" y="127671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No. of pulses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50992" y="385314"/>
            <a:ext cx="527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a slice through the real histogram landscape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45832" y="1584385"/>
            <a:ext cx="1085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  histogram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921475" y="1604227"/>
            <a:ext cx="3795622" cy="1723864"/>
          </a:xfrm>
          <a:custGeom>
            <a:avLst/>
            <a:gdLst>
              <a:gd name="connsiteX0" fmla="*/ 0 w 3286664"/>
              <a:gd name="connsiteY0" fmla="*/ 2034396 h 2034396"/>
              <a:gd name="connsiteX1" fmla="*/ 1009290 w 3286664"/>
              <a:gd name="connsiteY1" fmla="*/ 1680713 h 2034396"/>
              <a:gd name="connsiteX2" fmla="*/ 1604513 w 3286664"/>
              <a:gd name="connsiteY2" fmla="*/ 981973 h 2034396"/>
              <a:gd name="connsiteX3" fmla="*/ 1871932 w 3286664"/>
              <a:gd name="connsiteY3" fmla="*/ 688675 h 2034396"/>
              <a:gd name="connsiteX4" fmla="*/ 2001328 w 3286664"/>
              <a:gd name="connsiteY4" fmla="*/ 740434 h 2034396"/>
              <a:gd name="connsiteX5" fmla="*/ 2078966 w 3286664"/>
              <a:gd name="connsiteY5" fmla="*/ 662796 h 2034396"/>
              <a:gd name="connsiteX6" fmla="*/ 2372264 w 3286664"/>
              <a:gd name="connsiteY6" fmla="*/ 205596 h 2034396"/>
              <a:gd name="connsiteX7" fmla="*/ 3286664 w 3286664"/>
              <a:gd name="connsiteY7" fmla="*/ 1896373 h 2034396"/>
              <a:gd name="connsiteX0" fmla="*/ 0 w 3509071"/>
              <a:gd name="connsiteY0" fmla="*/ 2064847 h 2109529"/>
              <a:gd name="connsiteX1" fmla="*/ 1009290 w 3509071"/>
              <a:gd name="connsiteY1" fmla="*/ 1711164 h 2109529"/>
              <a:gd name="connsiteX2" fmla="*/ 1604513 w 3509071"/>
              <a:gd name="connsiteY2" fmla="*/ 1012424 h 2109529"/>
              <a:gd name="connsiteX3" fmla="*/ 1871932 w 3509071"/>
              <a:gd name="connsiteY3" fmla="*/ 719126 h 2109529"/>
              <a:gd name="connsiteX4" fmla="*/ 2001328 w 3509071"/>
              <a:gd name="connsiteY4" fmla="*/ 770885 h 2109529"/>
              <a:gd name="connsiteX5" fmla="*/ 2078966 w 3509071"/>
              <a:gd name="connsiteY5" fmla="*/ 693247 h 2109529"/>
              <a:gd name="connsiteX6" fmla="*/ 2372264 w 3509071"/>
              <a:gd name="connsiteY6" fmla="*/ 236047 h 2109529"/>
              <a:gd name="connsiteX7" fmla="*/ 3509071 w 3509071"/>
              <a:gd name="connsiteY7" fmla="*/ 2109529 h 2109529"/>
              <a:gd name="connsiteX0" fmla="*/ 0 w 3624392"/>
              <a:gd name="connsiteY0" fmla="*/ 2090947 h 2109529"/>
              <a:gd name="connsiteX1" fmla="*/ 1124611 w 3624392"/>
              <a:gd name="connsiteY1" fmla="*/ 1711164 h 2109529"/>
              <a:gd name="connsiteX2" fmla="*/ 1719834 w 3624392"/>
              <a:gd name="connsiteY2" fmla="*/ 1012424 h 2109529"/>
              <a:gd name="connsiteX3" fmla="*/ 1987253 w 3624392"/>
              <a:gd name="connsiteY3" fmla="*/ 719126 h 2109529"/>
              <a:gd name="connsiteX4" fmla="*/ 2116649 w 3624392"/>
              <a:gd name="connsiteY4" fmla="*/ 770885 h 2109529"/>
              <a:gd name="connsiteX5" fmla="*/ 2194287 w 3624392"/>
              <a:gd name="connsiteY5" fmla="*/ 693247 h 2109529"/>
              <a:gd name="connsiteX6" fmla="*/ 2487585 w 3624392"/>
              <a:gd name="connsiteY6" fmla="*/ 236047 h 2109529"/>
              <a:gd name="connsiteX7" fmla="*/ 3624392 w 3624392"/>
              <a:gd name="connsiteY7" fmla="*/ 2109529 h 2109529"/>
              <a:gd name="connsiteX0" fmla="*/ 0 w 3624392"/>
              <a:gd name="connsiteY0" fmla="*/ 2114148 h 2132730"/>
              <a:gd name="connsiteX1" fmla="*/ 1124611 w 3624392"/>
              <a:gd name="connsiteY1" fmla="*/ 1734365 h 2132730"/>
              <a:gd name="connsiteX2" fmla="*/ 1719834 w 3624392"/>
              <a:gd name="connsiteY2" fmla="*/ 1035625 h 2132730"/>
              <a:gd name="connsiteX3" fmla="*/ 1987253 w 3624392"/>
              <a:gd name="connsiteY3" fmla="*/ 742327 h 2132730"/>
              <a:gd name="connsiteX4" fmla="*/ 2116649 w 3624392"/>
              <a:gd name="connsiteY4" fmla="*/ 794086 h 2132730"/>
              <a:gd name="connsiteX5" fmla="*/ 2186051 w 3624392"/>
              <a:gd name="connsiteY5" fmla="*/ 577245 h 2132730"/>
              <a:gd name="connsiteX6" fmla="*/ 2487585 w 3624392"/>
              <a:gd name="connsiteY6" fmla="*/ 259248 h 2132730"/>
              <a:gd name="connsiteX7" fmla="*/ 3624392 w 3624392"/>
              <a:gd name="connsiteY7" fmla="*/ 2132730 h 2132730"/>
              <a:gd name="connsiteX0" fmla="*/ 0 w 3624392"/>
              <a:gd name="connsiteY0" fmla="*/ 2109797 h 2128379"/>
              <a:gd name="connsiteX1" fmla="*/ 1124611 w 3624392"/>
              <a:gd name="connsiteY1" fmla="*/ 1730014 h 2128379"/>
              <a:gd name="connsiteX2" fmla="*/ 1719834 w 3624392"/>
              <a:gd name="connsiteY2" fmla="*/ 1031274 h 2128379"/>
              <a:gd name="connsiteX3" fmla="*/ 1987253 w 3624392"/>
              <a:gd name="connsiteY3" fmla="*/ 737976 h 2128379"/>
              <a:gd name="connsiteX4" fmla="*/ 2116649 w 3624392"/>
              <a:gd name="connsiteY4" fmla="*/ 789735 h 2128379"/>
              <a:gd name="connsiteX5" fmla="*/ 2276661 w 3624392"/>
              <a:gd name="connsiteY5" fmla="*/ 598996 h 2128379"/>
              <a:gd name="connsiteX6" fmla="*/ 2487585 w 3624392"/>
              <a:gd name="connsiteY6" fmla="*/ 254897 h 2128379"/>
              <a:gd name="connsiteX7" fmla="*/ 3624392 w 3624392"/>
              <a:gd name="connsiteY7" fmla="*/ 2128379 h 2128379"/>
              <a:gd name="connsiteX0" fmla="*/ 0 w 3624392"/>
              <a:gd name="connsiteY0" fmla="*/ 1935794 h 1954376"/>
              <a:gd name="connsiteX1" fmla="*/ 1124611 w 3624392"/>
              <a:gd name="connsiteY1" fmla="*/ 1556011 h 1954376"/>
              <a:gd name="connsiteX2" fmla="*/ 1719834 w 3624392"/>
              <a:gd name="connsiteY2" fmla="*/ 857271 h 1954376"/>
              <a:gd name="connsiteX3" fmla="*/ 1987253 w 3624392"/>
              <a:gd name="connsiteY3" fmla="*/ 563973 h 1954376"/>
              <a:gd name="connsiteX4" fmla="*/ 2116649 w 3624392"/>
              <a:gd name="connsiteY4" fmla="*/ 615732 h 1954376"/>
              <a:gd name="connsiteX5" fmla="*/ 2276661 w 3624392"/>
              <a:gd name="connsiteY5" fmla="*/ 424993 h 1954376"/>
              <a:gd name="connsiteX6" fmla="*/ 2751177 w 3624392"/>
              <a:gd name="connsiteY6" fmla="*/ 254897 h 1954376"/>
              <a:gd name="connsiteX7" fmla="*/ 3624392 w 3624392"/>
              <a:gd name="connsiteY7" fmla="*/ 1954376 h 1954376"/>
              <a:gd name="connsiteX0" fmla="*/ 0 w 3624392"/>
              <a:gd name="connsiteY0" fmla="*/ 1941594 h 1960176"/>
              <a:gd name="connsiteX1" fmla="*/ 1124611 w 3624392"/>
              <a:gd name="connsiteY1" fmla="*/ 1561811 h 1960176"/>
              <a:gd name="connsiteX2" fmla="*/ 1719834 w 3624392"/>
              <a:gd name="connsiteY2" fmla="*/ 863071 h 1960176"/>
              <a:gd name="connsiteX3" fmla="*/ 1987253 w 3624392"/>
              <a:gd name="connsiteY3" fmla="*/ 569773 h 1960176"/>
              <a:gd name="connsiteX4" fmla="*/ 2116649 w 3624392"/>
              <a:gd name="connsiteY4" fmla="*/ 621532 h 1960176"/>
              <a:gd name="connsiteX5" fmla="*/ 2276661 w 3624392"/>
              <a:gd name="connsiteY5" fmla="*/ 395992 h 1960176"/>
              <a:gd name="connsiteX6" fmla="*/ 2751177 w 3624392"/>
              <a:gd name="connsiteY6" fmla="*/ 260697 h 1960176"/>
              <a:gd name="connsiteX7" fmla="*/ 3624392 w 3624392"/>
              <a:gd name="connsiteY7" fmla="*/ 1960176 h 1960176"/>
              <a:gd name="connsiteX0" fmla="*/ 0 w 3624392"/>
              <a:gd name="connsiteY0" fmla="*/ 1940144 h 1958726"/>
              <a:gd name="connsiteX1" fmla="*/ 1124611 w 3624392"/>
              <a:gd name="connsiteY1" fmla="*/ 1560361 h 1958726"/>
              <a:gd name="connsiteX2" fmla="*/ 1719834 w 3624392"/>
              <a:gd name="connsiteY2" fmla="*/ 861621 h 1958726"/>
              <a:gd name="connsiteX3" fmla="*/ 1987253 w 3624392"/>
              <a:gd name="connsiteY3" fmla="*/ 568323 h 1958726"/>
              <a:gd name="connsiteX4" fmla="*/ 2116649 w 3624392"/>
              <a:gd name="connsiteY4" fmla="*/ 620082 h 1958726"/>
              <a:gd name="connsiteX5" fmla="*/ 2301372 w 3624392"/>
              <a:gd name="connsiteY5" fmla="*/ 403242 h 1958726"/>
              <a:gd name="connsiteX6" fmla="*/ 2751177 w 3624392"/>
              <a:gd name="connsiteY6" fmla="*/ 259247 h 1958726"/>
              <a:gd name="connsiteX7" fmla="*/ 3624392 w 3624392"/>
              <a:gd name="connsiteY7" fmla="*/ 1958726 h 1958726"/>
              <a:gd name="connsiteX0" fmla="*/ 0 w 3624392"/>
              <a:gd name="connsiteY0" fmla="*/ 1940144 h 1958726"/>
              <a:gd name="connsiteX1" fmla="*/ 1050476 w 3624392"/>
              <a:gd name="connsiteY1" fmla="*/ 1534261 h 1958726"/>
              <a:gd name="connsiteX2" fmla="*/ 1719834 w 3624392"/>
              <a:gd name="connsiteY2" fmla="*/ 861621 h 1958726"/>
              <a:gd name="connsiteX3" fmla="*/ 1987253 w 3624392"/>
              <a:gd name="connsiteY3" fmla="*/ 568323 h 1958726"/>
              <a:gd name="connsiteX4" fmla="*/ 2116649 w 3624392"/>
              <a:gd name="connsiteY4" fmla="*/ 620082 h 1958726"/>
              <a:gd name="connsiteX5" fmla="*/ 2301372 w 3624392"/>
              <a:gd name="connsiteY5" fmla="*/ 403242 h 1958726"/>
              <a:gd name="connsiteX6" fmla="*/ 2751177 w 3624392"/>
              <a:gd name="connsiteY6" fmla="*/ 259247 h 1958726"/>
              <a:gd name="connsiteX7" fmla="*/ 3624392 w 3624392"/>
              <a:gd name="connsiteY7" fmla="*/ 1958726 h 1958726"/>
              <a:gd name="connsiteX0" fmla="*/ 0 w 3624392"/>
              <a:gd name="connsiteY0" fmla="*/ 1940144 h 1958726"/>
              <a:gd name="connsiteX1" fmla="*/ 1050476 w 3624392"/>
              <a:gd name="connsiteY1" fmla="*/ 1534261 h 1958726"/>
              <a:gd name="connsiteX2" fmla="*/ 1719834 w 3624392"/>
              <a:gd name="connsiteY2" fmla="*/ 861621 h 1958726"/>
              <a:gd name="connsiteX3" fmla="*/ 1987253 w 3624392"/>
              <a:gd name="connsiteY3" fmla="*/ 568323 h 1958726"/>
              <a:gd name="connsiteX4" fmla="*/ 2157836 w 3624392"/>
              <a:gd name="connsiteY4" fmla="*/ 620082 h 1958726"/>
              <a:gd name="connsiteX5" fmla="*/ 2301372 w 3624392"/>
              <a:gd name="connsiteY5" fmla="*/ 403242 h 1958726"/>
              <a:gd name="connsiteX6" fmla="*/ 2751177 w 3624392"/>
              <a:gd name="connsiteY6" fmla="*/ 259247 h 1958726"/>
              <a:gd name="connsiteX7" fmla="*/ 3624392 w 3624392"/>
              <a:gd name="connsiteY7" fmla="*/ 1958726 h 1958726"/>
              <a:gd name="connsiteX0" fmla="*/ 0 w 3624392"/>
              <a:gd name="connsiteY0" fmla="*/ 1870542 h 1889124"/>
              <a:gd name="connsiteX1" fmla="*/ 1050476 w 3624392"/>
              <a:gd name="connsiteY1" fmla="*/ 1464659 h 1889124"/>
              <a:gd name="connsiteX2" fmla="*/ 1719834 w 3624392"/>
              <a:gd name="connsiteY2" fmla="*/ 792019 h 1889124"/>
              <a:gd name="connsiteX3" fmla="*/ 1987253 w 3624392"/>
              <a:gd name="connsiteY3" fmla="*/ 498721 h 1889124"/>
              <a:gd name="connsiteX4" fmla="*/ 2157836 w 3624392"/>
              <a:gd name="connsiteY4" fmla="*/ 550480 h 1889124"/>
              <a:gd name="connsiteX5" fmla="*/ 2301372 w 3624392"/>
              <a:gd name="connsiteY5" fmla="*/ 333640 h 1889124"/>
              <a:gd name="connsiteX6" fmla="*/ 2751177 w 3624392"/>
              <a:gd name="connsiteY6" fmla="*/ 259247 h 1889124"/>
              <a:gd name="connsiteX7" fmla="*/ 3624392 w 3624392"/>
              <a:gd name="connsiteY7" fmla="*/ 1889124 h 1889124"/>
              <a:gd name="connsiteX0" fmla="*/ 0 w 3624392"/>
              <a:gd name="connsiteY0" fmla="*/ 1683775 h 1702357"/>
              <a:gd name="connsiteX1" fmla="*/ 1050476 w 3624392"/>
              <a:gd name="connsiteY1" fmla="*/ 1277892 h 1702357"/>
              <a:gd name="connsiteX2" fmla="*/ 1719834 w 3624392"/>
              <a:gd name="connsiteY2" fmla="*/ 605252 h 1702357"/>
              <a:gd name="connsiteX3" fmla="*/ 1987253 w 3624392"/>
              <a:gd name="connsiteY3" fmla="*/ 311954 h 1702357"/>
              <a:gd name="connsiteX4" fmla="*/ 2157836 w 3624392"/>
              <a:gd name="connsiteY4" fmla="*/ 363713 h 1702357"/>
              <a:gd name="connsiteX5" fmla="*/ 2301372 w 3624392"/>
              <a:gd name="connsiteY5" fmla="*/ 146873 h 1702357"/>
              <a:gd name="connsiteX6" fmla="*/ 2751177 w 3624392"/>
              <a:gd name="connsiteY6" fmla="*/ 72480 h 1702357"/>
              <a:gd name="connsiteX7" fmla="*/ 3075247 w 3624392"/>
              <a:gd name="connsiteY7" fmla="*/ 581752 h 1702357"/>
              <a:gd name="connsiteX8" fmla="*/ 3624392 w 3624392"/>
              <a:gd name="connsiteY8" fmla="*/ 1702357 h 1702357"/>
              <a:gd name="connsiteX0" fmla="*/ 0 w 3624392"/>
              <a:gd name="connsiteY0" fmla="*/ 1698275 h 1716857"/>
              <a:gd name="connsiteX1" fmla="*/ 1050476 w 3624392"/>
              <a:gd name="connsiteY1" fmla="*/ 1292392 h 1716857"/>
              <a:gd name="connsiteX2" fmla="*/ 1719834 w 3624392"/>
              <a:gd name="connsiteY2" fmla="*/ 619752 h 1716857"/>
              <a:gd name="connsiteX3" fmla="*/ 1987253 w 3624392"/>
              <a:gd name="connsiteY3" fmla="*/ 326454 h 1716857"/>
              <a:gd name="connsiteX4" fmla="*/ 2157836 w 3624392"/>
              <a:gd name="connsiteY4" fmla="*/ 378213 h 1716857"/>
              <a:gd name="connsiteX5" fmla="*/ 2301372 w 3624392"/>
              <a:gd name="connsiteY5" fmla="*/ 161373 h 1716857"/>
              <a:gd name="connsiteX6" fmla="*/ 2751177 w 3624392"/>
              <a:gd name="connsiteY6" fmla="*/ 86980 h 1716857"/>
              <a:gd name="connsiteX7" fmla="*/ 3050536 w 3624392"/>
              <a:gd name="connsiteY7" fmla="*/ 683254 h 1716857"/>
              <a:gd name="connsiteX8" fmla="*/ 3624392 w 3624392"/>
              <a:gd name="connsiteY8" fmla="*/ 1716857 h 1716857"/>
              <a:gd name="connsiteX0" fmla="*/ 0 w 3624392"/>
              <a:gd name="connsiteY0" fmla="*/ 1720026 h 1738608"/>
              <a:gd name="connsiteX1" fmla="*/ 1050476 w 3624392"/>
              <a:gd name="connsiteY1" fmla="*/ 1314143 h 1738608"/>
              <a:gd name="connsiteX2" fmla="*/ 1719834 w 3624392"/>
              <a:gd name="connsiteY2" fmla="*/ 641503 h 1738608"/>
              <a:gd name="connsiteX3" fmla="*/ 1987253 w 3624392"/>
              <a:gd name="connsiteY3" fmla="*/ 348205 h 1738608"/>
              <a:gd name="connsiteX4" fmla="*/ 2157836 w 3624392"/>
              <a:gd name="connsiteY4" fmla="*/ 399964 h 1738608"/>
              <a:gd name="connsiteX5" fmla="*/ 2400220 w 3624392"/>
              <a:gd name="connsiteY5" fmla="*/ 52621 h 1738608"/>
              <a:gd name="connsiteX6" fmla="*/ 2751177 w 3624392"/>
              <a:gd name="connsiteY6" fmla="*/ 108731 h 1738608"/>
              <a:gd name="connsiteX7" fmla="*/ 3050536 w 3624392"/>
              <a:gd name="connsiteY7" fmla="*/ 705005 h 1738608"/>
              <a:gd name="connsiteX8" fmla="*/ 3624392 w 3624392"/>
              <a:gd name="connsiteY8" fmla="*/ 1738608 h 173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4392" h="1738608">
                <a:moveTo>
                  <a:pt x="0" y="1720026"/>
                </a:moveTo>
                <a:cubicBezTo>
                  <a:pt x="370935" y="1630886"/>
                  <a:pt x="763837" y="1493897"/>
                  <a:pt x="1050476" y="1314143"/>
                </a:cubicBezTo>
                <a:cubicBezTo>
                  <a:pt x="1337115" y="1134389"/>
                  <a:pt x="1563705" y="802493"/>
                  <a:pt x="1719834" y="641503"/>
                </a:cubicBezTo>
                <a:cubicBezTo>
                  <a:pt x="1875964" y="480513"/>
                  <a:pt x="1914253" y="388461"/>
                  <a:pt x="1987253" y="348205"/>
                </a:cubicBezTo>
                <a:cubicBezTo>
                  <a:pt x="2060253" y="307949"/>
                  <a:pt x="2089008" y="449228"/>
                  <a:pt x="2157836" y="399964"/>
                </a:cubicBezTo>
                <a:cubicBezTo>
                  <a:pt x="2226664" y="350700"/>
                  <a:pt x="2301330" y="101160"/>
                  <a:pt x="2400220" y="52621"/>
                </a:cubicBezTo>
                <a:cubicBezTo>
                  <a:pt x="2499110" y="4082"/>
                  <a:pt x="2642791" y="0"/>
                  <a:pt x="2751177" y="108731"/>
                </a:cubicBezTo>
                <a:cubicBezTo>
                  <a:pt x="2859563" y="217462"/>
                  <a:pt x="2905000" y="433359"/>
                  <a:pt x="3050536" y="705005"/>
                </a:cubicBezTo>
                <a:cubicBezTo>
                  <a:pt x="3196072" y="976651"/>
                  <a:pt x="3532868" y="1551841"/>
                  <a:pt x="3624392" y="1738608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0498" y="3666226"/>
            <a:ext cx="756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new n+</a:t>
            </a:r>
            <a:r>
              <a:rPr lang="en-US" dirty="0" smtClean="0">
                <a:sym typeface="Symbol"/>
              </a:rPr>
              <a:t> </a:t>
            </a:r>
            <a:r>
              <a:rPr lang="en-US" dirty="0" smtClean="0"/>
              <a:t>sample is the same size as the </a:t>
            </a:r>
            <a:r>
              <a:rPr lang="en-US" dirty="0" smtClean="0">
                <a:sym typeface="Symbol"/>
              </a:rPr>
              <a:t>-only sample, </a:t>
            </a:r>
            <a:r>
              <a:rPr lang="en-US" u="sng" dirty="0" smtClean="0">
                <a:sym typeface="Symbol"/>
              </a:rPr>
              <a:t>and contains only gamma pulses</a:t>
            </a:r>
            <a:r>
              <a:rPr lang="en-US" dirty="0" smtClean="0">
                <a:sym typeface="Symbol"/>
              </a:rPr>
              <a:t>, its histogram will closely match the -only histogram.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6962" y="2625317"/>
            <a:ext cx="1311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sym typeface="Symbol"/>
              </a:rPr>
              <a:t>n+  histogram</a:t>
            </a:r>
            <a:endParaRPr 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898472" y="1380221"/>
            <a:ext cx="3795622" cy="1942115"/>
          </a:xfrm>
          <a:custGeom>
            <a:avLst/>
            <a:gdLst>
              <a:gd name="connsiteX0" fmla="*/ 0 w 3286664"/>
              <a:gd name="connsiteY0" fmla="*/ 2034396 h 2034396"/>
              <a:gd name="connsiteX1" fmla="*/ 1009290 w 3286664"/>
              <a:gd name="connsiteY1" fmla="*/ 1680713 h 2034396"/>
              <a:gd name="connsiteX2" fmla="*/ 1604513 w 3286664"/>
              <a:gd name="connsiteY2" fmla="*/ 981973 h 2034396"/>
              <a:gd name="connsiteX3" fmla="*/ 1871932 w 3286664"/>
              <a:gd name="connsiteY3" fmla="*/ 688675 h 2034396"/>
              <a:gd name="connsiteX4" fmla="*/ 2001328 w 3286664"/>
              <a:gd name="connsiteY4" fmla="*/ 740434 h 2034396"/>
              <a:gd name="connsiteX5" fmla="*/ 2078966 w 3286664"/>
              <a:gd name="connsiteY5" fmla="*/ 662796 h 2034396"/>
              <a:gd name="connsiteX6" fmla="*/ 2372264 w 3286664"/>
              <a:gd name="connsiteY6" fmla="*/ 205596 h 2034396"/>
              <a:gd name="connsiteX7" fmla="*/ 3286664 w 3286664"/>
              <a:gd name="connsiteY7" fmla="*/ 1896373 h 2034396"/>
              <a:gd name="connsiteX0" fmla="*/ 0 w 3509071"/>
              <a:gd name="connsiteY0" fmla="*/ 2064847 h 2109529"/>
              <a:gd name="connsiteX1" fmla="*/ 1009290 w 3509071"/>
              <a:gd name="connsiteY1" fmla="*/ 1711164 h 2109529"/>
              <a:gd name="connsiteX2" fmla="*/ 1604513 w 3509071"/>
              <a:gd name="connsiteY2" fmla="*/ 1012424 h 2109529"/>
              <a:gd name="connsiteX3" fmla="*/ 1871932 w 3509071"/>
              <a:gd name="connsiteY3" fmla="*/ 719126 h 2109529"/>
              <a:gd name="connsiteX4" fmla="*/ 2001328 w 3509071"/>
              <a:gd name="connsiteY4" fmla="*/ 770885 h 2109529"/>
              <a:gd name="connsiteX5" fmla="*/ 2078966 w 3509071"/>
              <a:gd name="connsiteY5" fmla="*/ 693247 h 2109529"/>
              <a:gd name="connsiteX6" fmla="*/ 2372264 w 3509071"/>
              <a:gd name="connsiteY6" fmla="*/ 236047 h 2109529"/>
              <a:gd name="connsiteX7" fmla="*/ 3509071 w 3509071"/>
              <a:gd name="connsiteY7" fmla="*/ 2109529 h 2109529"/>
              <a:gd name="connsiteX0" fmla="*/ 0 w 3624392"/>
              <a:gd name="connsiteY0" fmla="*/ 2090947 h 2109529"/>
              <a:gd name="connsiteX1" fmla="*/ 1124611 w 3624392"/>
              <a:gd name="connsiteY1" fmla="*/ 1711164 h 2109529"/>
              <a:gd name="connsiteX2" fmla="*/ 1719834 w 3624392"/>
              <a:gd name="connsiteY2" fmla="*/ 1012424 h 2109529"/>
              <a:gd name="connsiteX3" fmla="*/ 1987253 w 3624392"/>
              <a:gd name="connsiteY3" fmla="*/ 719126 h 2109529"/>
              <a:gd name="connsiteX4" fmla="*/ 2116649 w 3624392"/>
              <a:gd name="connsiteY4" fmla="*/ 770885 h 2109529"/>
              <a:gd name="connsiteX5" fmla="*/ 2194287 w 3624392"/>
              <a:gd name="connsiteY5" fmla="*/ 693247 h 2109529"/>
              <a:gd name="connsiteX6" fmla="*/ 2487585 w 3624392"/>
              <a:gd name="connsiteY6" fmla="*/ 236047 h 2109529"/>
              <a:gd name="connsiteX7" fmla="*/ 3624392 w 3624392"/>
              <a:gd name="connsiteY7" fmla="*/ 2109529 h 2109529"/>
              <a:gd name="connsiteX0" fmla="*/ 0 w 3624392"/>
              <a:gd name="connsiteY0" fmla="*/ 2114148 h 2132730"/>
              <a:gd name="connsiteX1" fmla="*/ 1124611 w 3624392"/>
              <a:gd name="connsiteY1" fmla="*/ 1734365 h 2132730"/>
              <a:gd name="connsiteX2" fmla="*/ 1719834 w 3624392"/>
              <a:gd name="connsiteY2" fmla="*/ 1035625 h 2132730"/>
              <a:gd name="connsiteX3" fmla="*/ 1987253 w 3624392"/>
              <a:gd name="connsiteY3" fmla="*/ 742327 h 2132730"/>
              <a:gd name="connsiteX4" fmla="*/ 2116649 w 3624392"/>
              <a:gd name="connsiteY4" fmla="*/ 794086 h 2132730"/>
              <a:gd name="connsiteX5" fmla="*/ 2186051 w 3624392"/>
              <a:gd name="connsiteY5" fmla="*/ 577245 h 2132730"/>
              <a:gd name="connsiteX6" fmla="*/ 2487585 w 3624392"/>
              <a:gd name="connsiteY6" fmla="*/ 259248 h 2132730"/>
              <a:gd name="connsiteX7" fmla="*/ 3624392 w 3624392"/>
              <a:gd name="connsiteY7" fmla="*/ 2132730 h 2132730"/>
              <a:gd name="connsiteX0" fmla="*/ 0 w 3624392"/>
              <a:gd name="connsiteY0" fmla="*/ 2109797 h 2128379"/>
              <a:gd name="connsiteX1" fmla="*/ 1124611 w 3624392"/>
              <a:gd name="connsiteY1" fmla="*/ 1730014 h 2128379"/>
              <a:gd name="connsiteX2" fmla="*/ 1719834 w 3624392"/>
              <a:gd name="connsiteY2" fmla="*/ 1031274 h 2128379"/>
              <a:gd name="connsiteX3" fmla="*/ 1987253 w 3624392"/>
              <a:gd name="connsiteY3" fmla="*/ 737976 h 2128379"/>
              <a:gd name="connsiteX4" fmla="*/ 2116649 w 3624392"/>
              <a:gd name="connsiteY4" fmla="*/ 789735 h 2128379"/>
              <a:gd name="connsiteX5" fmla="*/ 2276661 w 3624392"/>
              <a:gd name="connsiteY5" fmla="*/ 598996 h 2128379"/>
              <a:gd name="connsiteX6" fmla="*/ 2487585 w 3624392"/>
              <a:gd name="connsiteY6" fmla="*/ 254897 h 2128379"/>
              <a:gd name="connsiteX7" fmla="*/ 3624392 w 3624392"/>
              <a:gd name="connsiteY7" fmla="*/ 2128379 h 2128379"/>
              <a:gd name="connsiteX0" fmla="*/ 0 w 3624392"/>
              <a:gd name="connsiteY0" fmla="*/ 1935794 h 1954376"/>
              <a:gd name="connsiteX1" fmla="*/ 1124611 w 3624392"/>
              <a:gd name="connsiteY1" fmla="*/ 1556011 h 1954376"/>
              <a:gd name="connsiteX2" fmla="*/ 1719834 w 3624392"/>
              <a:gd name="connsiteY2" fmla="*/ 857271 h 1954376"/>
              <a:gd name="connsiteX3" fmla="*/ 1987253 w 3624392"/>
              <a:gd name="connsiteY3" fmla="*/ 563973 h 1954376"/>
              <a:gd name="connsiteX4" fmla="*/ 2116649 w 3624392"/>
              <a:gd name="connsiteY4" fmla="*/ 615732 h 1954376"/>
              <a:gd name="connsiteX5" fmla="*/ 2276661 w 3624392"/>
              <a:gd name="connsiteY5" fmla="*/ 424993 h 1954376"/>
              <a:gd name="connsiteX6" fmla="*/ 2751177 w 3624392"/>
              <a:gd name="connsiteY6" fmla="*/ 254897 h 1954376"/>
              <a:gd name="connsiteX7" fmla="*/ 3624392 w 3624392"/>
              <a:gd name="connsiteY7" fmla="*/ 1954376 h 1954376"/>
              <a:gd name="connsiteX0" fmla="*/ 0 w 3624392"/>
              <a:gd name="connsiteY0" fmla="*/ 1941594 h 1960176"/>
              <a:gd name="connsiteX1" fmla="*/ 1124611 w 3624392"/>
              <a:gd name="connsiteY1" fmla="*/ 1561811 h 1960176"/>
              <a:gd name="connsiteX2" fmla="*/ 1719834 w 3624392"/>
              <a:gd name="connsiteY2" fmla="*/ 863071 h 1960176"/>
              <a:gd name="connsiteX3" fmla="*/ 1987253 w 3624392"/>
              <a:gd name="connsiteY3" fmla="*/ 569773 h 1960176"/>
              <a:gd name="connsiteX4" fmla="*/ 2116649 w 3624392"/>
              <a:gd name="connsiteY4" fmla="*/ 621532 h 1960176"/>
              <a:gd name="connsiteX5" fmla="*/ 2276661 w 3624392"/>
              <a:gd name="connsiteY5" fmla="*/ 395992 h 1960176"/>
              <a:gd name="connsiteX6" fmla="*/ 2751177 w 3624392"/>
              <a:gd name="connsiteY6" fmla="*/ 260697 h 1960176"/>
              <a:gd name="connsiteX7" fmla="*/ 3624392 w 3624392"/>
              <a:gd name="connsiteY7" fmla="*/ 1960176 h 1960176"/>
              <a:gd name="connsiteX0" fmla="*/ 0 w 3624392"/>
              <a:gd name="connsiteY0" fmla="*/ 1940144 h 1958726"/>
              <a:gd name="connsiteX1" fmla="*/ 1124611 w 3624392"/>
              <a:gd name="connsiteY1" fmla="*/ 1560361 h 1958726"/>
              <a:gd name="connsiteX2" fmla="*/ 1719834 w 3624392"/>
              <a:gd name="connsiteY2" fmla="*/ 861621 h 1958726"/>
              <a:gd name="connsiteX3" fmla="*/ 1987253 w 3624392"/>
              <a:gd name="connsiteY3" fmla="*/ 568323 h 1958726"/>
              <a:gd name="connsiteX4" fmla="*/ 2116649 w 3624392"/>
              <a:gd name="connsiteY4" fmla="*/ 620082 h 1958726"/>
              <a:gd name="connsiteX5" fmla="*/ 2301372 w 3624392"/>
              <a:gd name="connsiteY5" fmla="*/ 403242 h 1958726"/>
              <a:gd name="connsiteX6" fmla="*/ 2751177 w 3624392"/>
              <a:gd name="connsiteY6" fmla="*/ 259247 h 1958726"/>
              <a:gd name="connsiteX7" fmla="*/ 3624392 w 3624392"/>
              <a:gd name="connsiteY7" fmla="*/ 1958726 h 195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24392" h="1958726">
                <a:moveTo>
                  <a:pt x="0" y="1940144"/>
                </a:moveTo>
                <a:cubicBezTo>
                  <a:pt x="370935" y="1851004"/>
                  <a:pt x="837972" y="1740115"/>
                  <a:pt x="1124611" y="1560361"/>
                </a:cubicBezTo>
                <a:cubicBezTo>
                  <a:pt x="1411250" y="1380607"/>
                  <a:pt x="1576060" y="1026961"/>
                  <a:pt x="1719834" y="861621"/>
                </a:cubicBezTo>
                <a:cubicBezTo>
                  <a:pt x="1863608" y="696281"/>
                  <a:pt x="1921117" y="608579"/>
                  <a:pt x="1987253" y="568323"/>
                </a:cubicBezTo>
                <a:cubicBezTo>
                  <a:pt x="2053389" y="528067"/>
                  <a:pt x="2064296" y="647595"/>
                  <a:pt x="2116649" y="620082"/>
                </a:cubicBezTo>
                <a:cubicBezTo>
                  <a:pt x="2169002" y="592569"/>
                  <a:pt x="2195617" y="463381"/>
                  <a:pt x="2301372" y="403242"/>
                </a:cubicBezTo>
                <a:cubicBezTo>
                  <a:pt x="2407127" y="343103"/>
                  <a:pt x="2530674" y="0"/>
                  <a:pt x="2751177" y="259247"/>
                </a:cubicBezTo>
                <a:cubicBezTo>
                  <a:pt x="2971680" y="518494"/>
                  <a:pt x="3267833" y="1216135"/>
                  <a:pt x="3624392" y="1958726"/>
                </a:cubicBezTo>
              </a:path>
            </a:pathLst>
          </a:cu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94627" y="3321171"/>
            <a:ext cx="5676181" cy="8626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2286000" y="1621766"/>
            <a:ext cx="5752" cy="171378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0829" y="1276710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No. of pulses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45832" y="1584385"/>
            <a:ext cx="1085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sym typeface="Symbol"/>
              </a:rPr>
              <a:t>  histogram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498" y="3666226"/>
            <a:ext cx="7565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any significant divergence from the </a:t>
            </a:r>
            <a:r>
              <a:rPr lang="en-US" dirty="0" smtClean="0">
                <a:sym typeface="Symbol"/>
              </a:rPr>
              <a:t>-only histogram will be caused by neutrons.  Recall that there must be the same number of n+</a:t>
            </a:r>
            <a:r>
              <a:rPr lang="en-US" b="1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 pulses as -only pulses.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932982" y="1946695"/>
            <a:ext cx="4028536" cy="1391728"/>
          </a:xfrm>
          <a:custGeom>
            <a:avLst/>
            <a:gdLst>
              <a:gd name="connsiteX0" fmla="*/ 0 w 4071668"/>
              <a:gd name="connsiteY0" fmla="*/ 1488056 h 1488056"/>
              <a:gd name="connsiteX1" fmla="*/ 474453 w 4071668"/>
              <a:gd name="connsiteY1" fmla="*/ 935966 h 1488056"/>
              <a:gd name="connsiteX2" fmla="*/ 957533 w 4071668"/>
              <a:gd name="connsiteY2" fmla="*/ 1298275 h 1488056"/>
              <a:gd name="connsiteX3" fmla="*/ 1570008 w 4071668"/>
              <a:gd name="connsiteY3" fmla="*/ 590909 h 1488056"/>
              <a:gd name="connsiteX4" fmla="*/ 2570672 w 4071668"/>
              <a:gd name="connsiteY4" fmla="*/ 125083 h 1488056"/>
              <a:gd name="connsiteX5" fmla="*/ 4071668 w 4071668"/>
              <a:gd name="connsiteY5" fmla="*/ 1341407 h 1488056"/>
              <a:gd name="connsiteX0" fmla="*/ 0 w 4071668"/>
              <a:gd name="connsiteY0" fmla="*/ 1486618 h 1486618"/>
              <a:gd name="connsiteX1" fmla="*/ 474453 w 4071668"/>
              <a:gd name="connsiteY1" fmla="*/ 934528 h 1486618"/>
              <a:gd name="connsiteX2" fmla="*/ 957533 w 4071668"/>
              <a:gd name="connsiteY2" fmla="*/ 1296837 h 1486618"/>
              <a:gd name="connsiteX3" fmla="*/ 1647381 w 4071668"/>
              <a:gd name="connsiteY3" fmla="*/ 598097 h 1486618"/>
              <a:gd name="connsiteX4" fmla="*/ 2570672 w 4071668"/>
              <a:gd name="connsiteY4" fmla="*/ 123645 h 1486618"/>
              <a:gd name="connsiteX5" fmla="*/ 4071668 w 4071668"/>
              <a:gd name="connsiteY5" fmla="*/ 1339969 h 1486618"/>
              <a:gd name="connsiteX0" fmla="*/ 0 w 4516553"/>
              <a:gd name="connsiteY0" fmla="*/ 1518248 h 1561380"/>
              <a:gd name="connsiteX1" fmla="*/ 474453 w 4516553"/>
              <a:gd name="connsiteY1" fmla="*/ 966158 h 1561380"/>
              <a:gd name="connsiteX2" fmla="*/ 957533 w 4516553"/>
              <a:gd name="connsiteY2" fmla="*/ 1328467 h 1561380"/>
              <a:gd name="connsiteX3" fmla="*/ 1647381 w 4516553"/>
              <a:gd name="connsiteY3" fmla="*/ 629727 h 1561380"/>
              <a:gd name="connsiteX4" fmla="*/ 2570672 w 4516553"/>
              <a:gd name="connsiteY4" fmla="*/ 155275 h 1561380"/>
              <a:gd name="connsiteX5" fmla="*/ 4516553 w 4516553"/>
              <a:gd name="connsiteY5" fmla="*/ 1561380 h 1561380"/>
              <a:gd name="connsiteX0" fmla="*/ 0 w 4516553"/>
              <a:gd name="connsiteY0" fmla="*/ 1518248 h 1561380"/>
              <a:gd name="connsiteX1" fmla="*/ 474453 w 4516553"/>
              <a:gd name="connsiteY1" fmla="*/ 1095554 h 1561380"/>
              <a:gd name="connsiteX2" fmla="*/ 957533 w 4516553"/>
              <a:gd name="connsiteY2" fmla="*/ 1328467 h 1561380"/>
              <a:gd name="connsiteX3" fmla="*/ 1647381 w 4516553"/>
              <a:gd name="connsiteY3" fmla="*/ 629727 h 1561380"/>
              <a:gd name="connsiteX4" fmla="*/ 2570672 w 4516553"/>
              <a:gd name="connsiteY4" fmla="*/ 155275 h 1561380"/>
              <a:gd name="connsiteX5" fmla="*/ 4516553 w 4516553"/>
              <a:gd name="connsiteY5" fmla="*/ 1561380 h 1561380"/>
              <a:gd name="connsiteX0" fmla="*/ 0 w 4516553"/>
              <a:gd name="connsiteY0" fmla="*/ 1518248 h 1561380"/>
              <a:gd name="connsiteX1" fmla="*/ 474453 w 4516553"/>
              <a:gd name="connsiteY1" fmla="*/ 1095554 h 1561380"/>
              <a:gd name="connsiteX2" fmla="*/ 957533 w 4516553"/>
              <a:gd name="connsiteY2" fmla="*/ 1268083 h 1561380"/>
              <a:gd name="connsiteX3" fmla="*/ 1647381 w 4516553"/>
              <a:gd name="connsiteY3" fmla="*/ 629727 h 1561380"/>
              <a:gd name="connsiteX4" fmla="*/ 2570672 w 4516553"/>
              <a:gd name="connsiteY4" fmla="*/ 155275 h 1561380"/>
              <a:gd name="connsiteX5" fmla="*/ 4516553 w 4516553"/>
              <a:gd name="connsiteY5" fmla="*/ 1561380 h 1561380"/>
              <a:gd name="connsiteX0" fmla="*/ 0 w 4516553"/>
              <a:gd name="connsiteY0" fmla="*/ 1531188 h 1574320"/>
              <a:gd name="connsiteX1" fmla="*/ 474453 w 4516553"/>
              <a:gd name="connsiteY1" fmla="*/ 1108494 h 1574320"/>
              <a:gd name="connsiteX2" fmla="*/ 957533 w 4516553"/>
              <a:gd name="connsiteY2" fmla="*/ 1281023 h 1574320"/>
              <a:gd name="connsiteX3" fmla="*/ 1686067 w 4516553"/>
              <a:gd name="connsiteY3" fmla="*/ 565029 h 1574320"/>
              <a:gd name="connsiteX4" fmla="*/ 2570672 w 4516553"/>
              <a:gd name="connsiteY4" fmla="*/ 168215 h 1574320"/>
              <a:gd name="connsiteX5" fmla="*/ 4516553 w 4516553"/>
              <a:gd name="connsiteY5" fmla="*/ 1574320 h 1574320"/>
              <a:gd name="connsiteX0" fmla="*/ 0 w 4516553"/>
              <a:gd name="connsiteY0" fmla="*/ 1531188 h 1574320"/>
              <a:gd name="connsiteX1" fmla="*/ 474453 w 4516553"/>
              <a:gd name="connsiteY1" fmla="*/ 1108494 h 1574320"/>
              <a:gd name="connsiteX2" fmla="*/ 967205 w 4516553"/>
              <a:gd name="connsiteY2" fmla="*/ 1306902 h 1574320"/>
              <a:gd name="connsiteX3" fmla="*/ 1686067 w 4516553"/>
              <a:gd name="connsiteY3" fmla="*/ 565029 h 1574320"/>
              <a:gd name="connsiteX4" fmla="*/ 2570672 w 4516553"/>
              <a:gd name="connsiteY4" fmla="*/ 168215 h 1574320"/>
              <a:gd name="connsiteX5" fmla="*/ 4516553 w 4516553"/>
              <a:gd name="connsiteY5" fmla="*/ 1574320 h 1574320"/>
              <a:gd name="connsiteX0" fmla="*/ 0 w 4516553"/>
              <a:gd name="connsiteY0" fmla="*/ 1512498 h 1555630"/>
              <a:gd name="connsiteX1" fmla="*/ 474453 w 4516553"/>
              <a:gd name="connsiteY1" fmla="*/ 1089804 h 1555630"/>
              <a:gd name="connsiteX2" fmla="*/ 967205 w 4516553"/>
              <a:gd name="connsiteY2" fmla="*/ 1288212 h 1555630"/>
              <a:gd name="connsiteX3" fmla="*/ 1502310 w 4516553"/>
              <a:gd name="connsiteY3" fmla="*/ 658482 h 1555630"/>
              <a:gd name="connsiteX4" fmla="*/ 2570672 w 4516553"/>
              <a:gd name="connsiteY4" fmla="*/ 149525 h 1555630"/>
              <a:gd name="connsiteX5" fmla="*/ 4516553 w 4516553"/>
              <a:gd name="connsiteY5" fmla="*/ 1555630 h 1555630"/>
              <a:gd name="connsiteX0" fmla="*/ 0 w 4516553"/>
              <a:gd name="connsiteY0" fmla="*/ 1489494 h 1532626"/>
              <a:gd name="connsiteX1" fmla="*/ 474453 w 4516553"/>
              <a:gd name="connsiteY1" fmla="*/ 1066800 h 1532626"/>
              <a:gd name="connsiteX2" fmla="*/ 967205 w 4516553"/>
              <a:gd name="connsiteY2" fmla="*/ 1265208 h 1532626"/>
              <a:gd name="connsiteX3" fmla="*/ 1502310 w 4516553"/>
              <a:gd name="connsiteY3" fmla="*/ 773501 h 1532626"/>
              <a:gd name="connsiteX4" fmla="*/ 2570672 w 4516553"/>
              <a:gd name="connsiteY4" fmla="*/ 126521 h 1532626"/>
              <a:gd name="connsiteX5" fmla="*/ 4516553 w 4516553"/>
              <a:gd name="connsiteY5" fmla="*/ 1532626 h 1532626"/>
              <a:gd name="connsiteX0" fmla="*/ 0 w 4516553"/>
              <a:gd name="connsiteY0" fmla="*/ 1342845 h 1385977"/>
              <a:gd name="connsiteX1" fmla="*/ 474453 w 4516553"/>
              <a:gd name="connsiteY1" fmla="*/ 920151 h 1385977"/>
              <a:gd name="connsiteX2" fmla="*/ 967205 w 4516553"/>
              <a:gd name="connsiteY2" fmla="*/ 1118559 h 1385977"/>
              <a:gd name="connsiteX3" fmla="*/ 1502310 w 4516553"/>
              <a:gd name="connsiteY3" fmla="*/ 626852 h 1385977"/>
              <a:gd name="connsiteX4" fmla="*/ 2599686 w 4516553"/>
              <a:gd name="connsiteY4" fmla="*/ 126521 h 1385977"/>
              <a:gd name="connsiteX5" fmla="*/ 4516553 w 4516553"/>
              <a:gd name="connsiteY5" fmla="*/ 1385977 h 1385977"/>
              <a:gd name="connsiteX0" fmla="*/ 0 w 4516553"/>
              <a:gd name="connsiteY0" fmla="*/ 1381664 h 1424796"/>
              <a:gd name="connsiteX1" fmla="*/ 474453 w 4516553"/>
              <a:gd name="connsiteY1" fmla="*/ 958970 h 1424796"/>
              <a:gd name="connsiteX2" fmla="*/ 967205 w 4516553"/>
              <a:gd name="connsiteY2" fmla="*/ 1157378 h 1424796"/>
              <a:gd name="connsiteX3" fmla="*/ 1657052 w 4516553"/>
              <a:gd name="connsiteY3" fmla="*/ 432758 h 1424796"/>
              <a:gd name="connsiteX4" fmla="*/ 2599686 w 4516553"/>
              <a:gd name="connsiteY4" fmla="*/ 165340 h 1424796"/>
              <a:gd name="connsiteX5" fmla="*/ 4516553 w 4516553"/>
              <a:gd name="connsiteY5" fmla="*/ 1424796 h 1424796"/>
              <a:gd name="connsiteX0" fmla="*/ 0 w 4516553"/>
              <a:gd name="connsiteY0" fmla="*/ 1332781 h 1375913"/>
              <a:gd name="connsiteX1" fmla="*/ 474453 w 4516553"/>
              <a:gd name="connsiteY1" fmla="*/ 910087 h 1375913"/>
              <a:gd name="connsiteX2" fmla="*/ 967205 w 4516553"/>
              <a:gd name="connsiteY2" fmla="*/ 1108495 h 1375913"/>
              <a:gd name="connsiteX3" fmla="*/ 1386252 w 4516553"/>
              <a:gd name="connsiteY3" fmla="*/ 677173 h 1375913"/>
              <a:gd name="connsiteX4" fmla="*/ 2599686 w 4516553"/>
              <a:gd name="connsiteY4" fmla="*/ 116457 h 1375913"/>
              <a:gd name="connsiteX5" fmla="*/ 4516553 w 4516553"/>
              <a:gd name="connsiteY5" fmla="*/ 1375913 h 1375913"/>
              <a:gd name="connsiteX0" fmla="*/ 0 w 4516553"/>
              <a:gd name="connsiteY0" fmla="*/ 1332781 h 1375913"/>
              <a:gd name="connsiteX1" fmla="*/ 474453 w 4516553"/>
              <a:gd name="connsiteY1" fmla="*/ 910087 h 1375913"/>
              <a:gd name="connsiteX2" fmla="*/ 967205 w 4516553"/>
              <a:gd name="connsiteY2" fmla="*/ 1108495 h 1375913"/>
              <a:gd name="connsiteX3" fmla="*/ 1386252 w 4516553"/>
              <a:gd name="connsiteY3" fmla="*/ 677173 h 1375913"/>
              <a:gd name="connsiteX4" fmla="*/ 2725414 w 4516553"/>
              <a:gd name="connsiteY4" fmla="*/ 116457 h 1375913"/>
              <a:gd name="connsiteX5" fmla="*/ 4516553 w 4516553"/>
              <a:gd name="connsiteY5" fmla="*/ 1375913 h 1375913"/>
              <a:gd name="connsiteX0" fmla="*/ 0 w 4516553"/>
              <a:gd name="connsiteY0" fmla="*/ 1348596 h 1391728"/>
              <a:gd name="connsiteX1" fmla="*/ 474453 w 4516553"/>
              <a:gd name="connsiteY1" fmla="*/ 925902 h 1391728"/>
              <a:gd name="connsiteX2" fmla="*/ 967205 w 4516553"/>
              <a:gd name="connsiteY2" fmla="*/ 1124310 h 1391728"/>
              <a:gd name="connsiteX3" fmla="*/ 1492639 w 4516553"/>
              <a:gd name="connsiteY3" fmla="*/ 598097 h 1391728"/>
              <a:gd name="connsiteX4" fmla="*/ 2725414 w 4516553"/>
              <a:gd name="connsiteY4" fmla="*/ 132272 h 1391728"/>
              <a:gd name="connsiteX5" fmla="*/ 4516553 w 4516553"/>
              <a:gd name="connsiteY5" fmla="*/ 1391728 h 13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6553" h="1391728">
                <a:moveTo>
                  <a:pt x="0" y="1348596"/>
                </a:moveTo>
                <a:cubicBezTo>
                  <a:pt x="157432" y="1088366"/>
                  <a:pt x="313252" y="963283"/>
                  <a:pt x="474453" y="925902"/>
                </a:cubicBezTo>
                <a:cubicBezTo>
                  <a:pt x="635654" y="888521"/>
                  <a:pt x="797507" y="1178944"/>
                  <a:pt x="967205" y="1124310"/>
                </a:cubicBezTo>
                <a:cubicBezTo>
                  <a:pt x="1136903" y="1069676"/>
                  <a:pt x="1199604" y="763437"/>
                  <a:pt x="1492639" y="598097"/>
                </a:cubicBezTo>
                <a:cubicBezTo>
                  <a:pt x="1785674" y="432757"/>
                  <a:pt x="2221428" y="0"/>
                  <a:pt x="2725414" y="132272"/>
                </a:cubicBezTo>
                <a:cubicBezTo>
                  <a:pt x="3229400" y="264544"/>
                  <a:pt x="3974526" y="846107"/>
                  <a:pt x="4516553" y="1391728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26962" y="2625317"/>
            <a:ext cx="13118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sym typeface="Symbol"/>
              </a:rPr>
              <a:t>n+  histogram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0992" y="385314"/>
            <a:ext cx="527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a slice through the real histogram landscape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8075" y="385314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Consider a slice through this landscape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56228" y="3666226"/>
            <a:ext cx="634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Significant </a:t>
            </a:r>
            <a:r>
              <a:rPr lang="en-US" b="1" dirty="0" smtClean="0">
                <a:solidFill>
                  <a:srgbClr val="FF7C80"/>
                </a:solidFill>
              </a:rPr>
              <a:t>divergence</a:t>
            </a:r>
            <a:r>
              <a:rPr lang="en-US" dirty="0" smtClean="0"/>
              <a:t> from the </a:t>
            </a:r>
            <a:r>
              <a:rPr lang="en-US" dirty="0" smtClean="0">
                <a:sym typeface="Symbol"/>
              </a:rPr>
              <a:t>-only histogram will be caused by neutrons.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601" y="1294503"/>
            <a:ext cx="7086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3398807" y="1932318"/>
            <a:ext cx="3295291" cy="1777670"/>
            <a:chOff x="3355675" y="1932318"/>
            <a:chExt cx="3295291" cy="177767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3554083" y="2774831"/>
              <a:ext cx="575094" cy="9259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552825" y="3122764"/>
              <a:ext cx="3098141" cy="5872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3554083" y="1932318"/>
              <a:ext cx="1906437" cy="1777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3355675" y="3096883"/>
              <a:ext cx="189782" cy="6038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696483" y="4543246"/>
            <a:ext cx="6349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divergence allows us to: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Conclude that neutrons are present in the n+</a:t>
            </a:r>
            <a:r>
              <a:rPr lang="en-US" dirty="0" smtClean="0">
                <a:sym typeface="Symbol"/>
              </a:rPr>
              <a:t> </a:t>
            </a:r>
            <a:r>
              <a:rPr lang="en-US" dirty="0" smtClean="0"/>
              <a:t>sample and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Estimate a lower bound for the % of neutrons in the </a:t>
            </a:r>
            <a:r>
              <a:rPr lang="en-US" dirty="0" smtClean="0">
                <a:sym typeface="Symbol"/>
              </a:rPr>
              <a:t>sample.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76" y="565050"/>
            <a:ext cx="6067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93694" y="3622253"/>
            <a:ext cx="73151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“summed projection” onto the </a:t>
            </a:r>
            <a:r>
              <a:rPr lang="en-US" dirty="0" err="1" smtClean="0"/>
              <a:t>yz</a:t>
            </a:r>
            <a:r>
              <a:rPr lang="en-US" dirty="0" smtClean="0"/>
              <a:t>-plane of the 3D Q-value histogram of 16,000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-only pulses (red) and 16,000 n+</a:t>
            </a:r>
            <a:r>
              <a:rPr lang="en-US" dirty="0" smtClean="0">
                <a:sym typeface="Symbol"/>
              </a:rPr>
              <a:t> </a:t>
            </a:r>
            <a:r>
              <a:rPr lang="en-US" dirty="0" smtClean="0"/>
              <a:t>pulses (blue). </a:t>
            </a:r>
          </a:p>
          <a:p>
            <a:endParaRPr lang="en-US" dirty="0" smtClean="0"/>
          </a:p>
          <a:p>
            <a:r>
              <a:rPr lang="en-US" dirty="0" smtClean="0"/>
              <a:t>This graph illustrates the key principle of the HDM: the differences with respect to the 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-only reference histogram (red) are due to the presence of neutrons. </a:t>
            </a:r>
          </a:p>
          <a:p>
            <a:endParaRPr lang="en-US" dirty="0" smtClean="0"/>
          </a:p>
          <a:p>
            <a:r>
              <a:rPr lang="en-US" dirty="0" smtClean="0"/>
              <a:t>The difference in the two summed projections allows us to determine the approximate minimum percentage of neutrons in the n+</a:t>
            </a:r>
            <a:r>
              <a:rPr lang="en-US" dirty="0" smtClean="0">
                <a:sym typeface="Symbol"/>
              </a:rPr>
              <a:t></a:t>
            </a:r>
            <a:r>
              <a:rPr lang="en-US" dirty="0" smtClean="0"/>
              <a:t> set.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912" y="578975"/>
            <a:ext cx="2128605" cy="545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/>
              <a:t>   The </a:t>
            </a:r>
            <a:r>
              <a:rPr lang="fr-FR" sz="2400" b="1" dirty="0" err="1" smtClean="0"/>
              <a:t>Problem</a:t>
            </a:r>
            <a:r>
              <a:rPr lang="fr-FR" sz="1800" b="1" dirty="0" smtClean="0"/>
              <a:t>	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10924" y="1446165"/>
            <a:ext cx="3158836" cy="2341456"/>
            <a:chOff x="5005791" y="2438320"/>
            <a:chExt cx="3158836" cy="2341456"/>
          </a:xfrm>
        </p:grpSpPr>
        <p:sp>
          <p:nvSpPr>
            <p:cNvPr id="6" name="TextBox 5"/>
            <p:cNvSpPr txBox="1"/>
            <p:nvPr/>
          </p:nvSpPr>
          <p:spPr>
            <a:xfrm>
              <a:off x="5162766" y="3268521"/>
              <a:ext cx="2855817" cy="646331"/>
            </a:xfrm>
            <a:prstGeom prst="rect">
              <a:avLst/>
            </a:prstGeom>
            <a:solidFill>
              <a:srgbClr val="FFC000">
                <a:alpha val="2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UNLABELED PULSES (neutron OR </a:t>
              </a:r>
              <a:r>
                <a:rPr lang="fr-FR" b="1" dirty="0" smtClean="0">
                  <a:sym typeface="Symbol"/>
                </a:rPr>
                <a:t>)</a:t>
              </a:r>
              <a:endParaRPr lang="fr-FR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005791" y="2438320"/>
              <a:ext cx="3158836" cy="23414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184031" y="4235671"/>
            <a:ext cx="6518031" cy="94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fr-F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neutrons in </a:t>
            </a:r>
            <a:r>
              <a:rPr lang="fr-FR" sz="2000" b="1" noProof="0" dirty="0" smtClean="0"/>
              <a:t>the UNLABELED PULSES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 smtClean="0"/>
              <a:t>If </a:t>
            </a:r>
            <a:r>
              <a:rPr lang="fr-FR" sz="2000" b="1" dirty="0" err="1" smtClean="0"/>
              <a:t>so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what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percentage</a:t>
            </a:r>
            <a:r>
              <a:rPr lang="fr-FR" sz="2000" b="1" dirty="0" smtClean="0"/>
              <a:t>?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922" y="1815152"/>
            <a:ext cx="3152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Pulses are </a:t>
            </a:r>
            <a:r>
              <a:rPr lang="fr-FR" sz="2000" b="1" dirty="0" err="1" smtClean="0"/>
              <a:t>acquired</a:t>
            </a:r>
            <a:r>
              <a:rPr lang="fr-FR" sz="2000" b="1" dirty="0" smtClean="0"/>
              <a:t> by </a:t>
            </a:r>
            <a:r>
              <a:rPr lang="fr-FR" sz="2000" b="1" dirty="0" err="1" smtClean="0"/>
              <a:t>liquid</a:t>
            </a:r>
            <a:r>
              <a:rPr lang="fr-FR" sz="2000" b="1" dirty="0" smtClean="0"/>
              <a:t> or plastic scintillators </a:t>
            </a:r>
            <a:r>
              <a:rPr lang="fr-FR" sz="2000" b="1" dirty="0" err="1" smtClean="0"/>
              <a:t>designed</a:t>
            </a:r>
            <a:r>
              <a:rPr lang="fr-FR" sz="2000" b="1" dirty="0" smtClean="0"/>
              <a:t> to </a:t>
            </a:r>
            <a:r>
              <a:rPr lang="fr-FR" sz="2000" b="1" dirty="0" err="1" smtClean="0"/>
              <a:t>be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used</a:t>
            </a:r>
            <a:r>
              <a:rPr lang="fr-FR" sz="2000" b="1" dirty="0" smtClean="0"/>
              <a:t> in Radiation Portal Monitors.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1034" y="277884"/>
            <a:ext cx="948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Results</a:t>
            </a:r>
            <a:endParaRPr lang="fr-F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792940" y="3976296"/>
            <a:ext cx="5477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Using other techniques, this value has been reported elsewhere in the literature to be between 25% and </a:t>
            </a:r>
            <a:r>
              <a:rPr lang="fr-FR" dirty="0" smtClean="0"/>
              <a:t>30%.</a:t>
            </a:r>
          </a:p>
          <a:p>
            <a:endParaRPr lang="fr-FR" dirty="0" smtClean="0"/>
          </a:p>
          <a:p>
            <a:r>
              <a:rPr lang="fr-FR" dirty="0" smtClean="0"/>
              <a:t>For all scintillators the </a:t>
            </a:r>
            <a:r>
              <a:rPr lang="fr-FR" dirty="0" err="1" smtClean="0"/>
              <a:t>bias</a:t>
            </a:r>
            <a:r>
              <a:rPr lang="fr-FR" dirty="0" smtClean="0"/>
              <a:t> 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approximately</a:t>
            </a:r>
            <a:r>
              <a:rPr lang="fr-FR" dirty="0" smtClean="0"/>
              <a:t> 4%</a:t>
            </a:r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65699" y="1039009"/>
          <a:ext cx="3189194" cy="2386353"/>
        </p:xfrm>
        <a:graphic>
          <a:graphicData uri="http://schemas.openxmlformats.org/drawingml/2006/table">
            <a:tbl>
              <a:tblPr/>
              <a:tblGrid>
                <a:gridCol w="1170228"/>
                <a:gridCol w="1827454"/>
                <a:gridCol w="191512"/>
              </a:tblGrid>
              <a:tr h="553817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Scintillator</a:t>
                      </a:r>
                    </a:p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Neutron 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estimate (%)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Cf-252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BC-501-A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50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EJ-299-33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EJ-200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5276" y="726141"/>
            <a:ext cx="525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HDM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representation</a:t>
            </a:r>
            <a:r>
              <a:rPr lang="fr-FR" sz="2400" b="1" dirty="0" smtClean="0"/>
              <a:t>-</a:t>
            </a:r>
            <a:r>
              <a:rPr lang="fr-FR" sz="2400" b="1" dirty="0" err="1" smtClean="0"/>
              <a:t>independent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843552" y="1660493"/>
            <a:ext cx="55896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HDM does not require a single type of pulse representation.  </a:t>
            </a:r>
          </a:p>
          <a:p>
            <a:pPr algn="just"/>
            <a:endParaRPr lang="en-US" sz="2000" dirty="0" smtClean="0">
              <a:sym typeface="Symbol"/>
            </a:endParaRPr>
          </a:p>
          <a:p>
            <a:pPr algn="just"/>
            <a:r>
              <a:rPr lang="en-US" sz="2000" dirty="0" smtClean="0">
                <a:sym typeface="Symbol"/>
              </a:rPr>
              <a:t>Other possible pulse representations:  </a:t>
            </a:r>
            <a:r>
              <a:rPr lang="en-US" sz="2000" dirty="0" err="1" smtClean="0">
                <a:sym typeface="Symbol"/>
              </a:rPr>
              <a:t>ToT</a:t>
            </a:r>
            <a:r>
              <a:rPr lang="en-US" sz="2000" dirty="0" smtClean="0">
                <a:sym typeface="Symbol"/>
              </a:rPr>
              <a:t>, Zero-Crossing time, Rising Time, etc.</a:t>
            </a:r>
          </a:p>
          <a:p>
            <a:pPr algn="just"/>
            <a:endParaRPr lang="en-US" sz="2000" dirty="0" smtClean="0">
              <a:sym typeface="Symbol"/>
            </a:endParaRPr>
          </a:p>
          <a:p>
            <a:pPr algn="just"/>
            <a:r>
              <a:rPr lang="en-US" sz="2000" dirty="0" smtClean="0"/>
              <a:t>We tested HDM using an entirely different representation from Q-values, D-values which represent each pulse as its RMS distance to the average of all </a:t>
            </a:r>
            <a:r>
              <a:rPr lang="en-US" sz="2000" dirty="0" smtClean="0">
                <a:sym typeface="Symbol"/>
              </a:rPr>
              <a:t>pulses in the </a:t>
            </a:r>
            <a:r>
              <a:rPr lang="en-US" sz="2000" b="1" dirty="0" smtClean="0">
                <a:sym typeface="Symbol"/>
              </a:rPr>
              <a:t>-only Reference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3670" y="1564789"/>
            <a:ext cx="670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 algn="just">
              <a:buFontTx/>
              <a:buChar char="-"/>
            </a:pPr>
            <a:r>
              <a:rPr lang="en-US" dirty="0" smtClean="0"/>
              <a:t>For all pulses in the </a:t>
            </a:r>
            <a:r>
              <a:rPr lang="en-US" dirty="0" smtClean="0">
                <a:sym typeface="Symbol"/>
              </a:rPr>
              <a:t>-only reference set,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dirty="0" smtClean="0">
                <a:sym typeface="Symbol"/>
              </a:rPr>
              <a:t>,</a:t>
            </a:r>
            <a:r>
              <a:rPr lang="en-US" dirty="0" smtClean="0"/>
              <a:t> and in the test set,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sym typeface="Symbol"/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  <a:sym typeface="Symbol"/>
              </a:rPr>
              <a:t>+</a:t>
            </a:r>
            <a:r>
              <a:rPr lang="en-US" dirty="0" smtClean="0">
                <a:sym typeface="Symbol"/>
              </a:rPr>
              <a:t>, </a:t>
            </a:r>
            <a:r>
              <a:rPr lang="en-US" dirty="0" smtClean="0"/>
              <a:t>we only consider their values between t</a:t>
            </a:r>
            <a:r>
              <a:rPr lang="en-US" baseline="-25000" dirty="0" smtClean="0"/>
              <a:t>0</a:t>
            </a:r>
            <a:r>
              <a:rPr lang="en-US" dirty="0" smtClean="0"/>
              <a:t> = 20 and t</a:t>
            </a:r>
            <a:r>
              <a:rPr lang="en-US" baseline="-25000" dirty="0" smtClean="0"/>
              <a:t>1</a:t>
            </a:r>
            <a:r>
              <a:rPr lang="en-US" dirty="0" smtClean="0"/>
              <a:t>=150.  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496800" y="3440363"/>
            <a:ext cx="1627575" cy="1615595"/>
            <a:chOff x="3039612" y="3440363"/>
            <a:chExt cx="1627575" cy="1615595"/>
          </a:xfrm>
        </p:grpSpPr>
        <p:pic>
          <p:nvPicPr>
            <p:cNvPr id="8" name="Picture 7" descr="GP1_clean_normalize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39612" y="3440363"/>
              <a:ext cx="1627575" cy="1220681"/>
            </a:xfrm>
            <a:prstGeom prst="rect">
              <a:avLst/>
            </a:prstGeom>
          </p:spPr>
        </p:pic>
        <p:grpSp>
          <p:nvGrpSpPr>
            <p:cNvPr id="9" name="Group 30"/>
            <p:cNvGrpSpPr/>
            <p:nvPr/>
          </p:nvGrpSpPr>
          <p:grpSpPr>
            <a:xfrm>
              <a:off x="3193519" y="3523129"/>
              <a:ext cx="1222467" cy="1532829"/>
              <a:chOff x="5410854" y="2861299"/>
              <a:chExt cx="1001233" cy="144117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857031" y="2861299"/>
                <a:ext cx="13337" cy="948323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951314" y="2893058"/>
                <a:ext cx="15851" cy="91224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5410854" y="3955222"/>
                <a:ext cx="1001233" cy="347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 Truncate</a:t>
                </a:r>
                <a:endParaRPr lang="en-US" dirty="0"/>
              </a:p>
            </p:txBody>
          </p:sp>
        </p:grpSp>
      </p:grpSp>
      <p:grpSp>
        <p:nvGrpSpPr>
          <p:cNvPr id="13" name="Group 31"/>
          <p:cNvGrpSpPr/>
          <p:nvPr/>
        </p:nvGrpSpPr>
        <p:grpSpPr>
          <a:xfrm>
            <a:off x="5638718" y="3550337"/>
            <a:ext cx="1756880" cy="1484281"/>
            <a:chOff x="7161776" y="2874482"/>
            <a:chExt cx="1530156" cy="1484281"/>
          </a:xfrm>
        </p:grpSpPr>
        <p:pic>
          <p:nvPicPr>
            <p:cNvPr id="14" name="Picture 13" descr="GP1_clean_normalized.png"/>
            <p:cNvPicPr>
              <a:picLocks noChangeAspect="1"/>
            </p:cNvPicPr>
            <p:nvPr/>
          </p:nvPicPr>
          <p:blipFill>
            <a:blip r:embed="rId2" cstate="print"/>
            <a:srcRect l="42863" t="9000" r="48006" b="9900"/>
            <a:stretch>
              <a:fillRect/>
            </a:stretch>
          </p:blipFill>
          <p:spPr>
            <a:xfrm>
              <a:off x="7861751" y="2874482"/>
              <a:ext cx="148565" cy="9899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702211" y="3769512"/>
              <a:ext cx="2809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20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31882" y="3769509"/>
              <a:ext cx="3493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rgbClr val="FF0000"/>
                  </a:solidFill>
                </a:rPr>
                <a:t>150</a:t>
              </a:r>
              <a:endParaRPr lang="en-US" sz="105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1776" y="3989431"/>
              <a:ext cx="1530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130-value vector</a:t>
              </a:r>
              <a:endParaRPr lang="en-US" dirty="0"/>
            </a:p>
          </p:txBody>
        </p:sp>
      </p:grpSp>
      <p:grpSp>
        <p:nvGrpSpPr>
          <p:cNvPr id="18" name="Group 29"/>
          <p:cNvGrpSpPr/>
          <p:nvPr/>
        </p:nvGrpSpPr>
        <p:grpSpPr>
          <a:xfrm>
            <a:off x="1396697" y="3431401"/>
            <a:ext cx="1925772" cy="1603885"/>
            <a:chOff x="2715490" y="2755540"/>
            <a:chExt cx="1925772" cy="1603885"/>
          </a:xfrm>
        </p:grpSpPr>
        <p:pic>
          <p:nvPicPr>
            <p:cNvPr id="19" name="Picture 18" descr="GP1_clean_normalize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3687" y="2755540"/>
              <a:ext cx="1627575" cy="122068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24364" y="3990093"/>
              <a:ext cx="1138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Normalize</a:t>
              </a:r>
              <a:endParaRPr lang="en-US" dirty="0"/>
            </a:p>
          </p:txBody>
        </p:sp>
        <p:grpSp>
          <p:nvGrpSpPr>
            <p:cNvPr id="21" name="Group 29"/>
            <p:cNvGrpSpPr/>
            <p:nvPr/>
          </p:nvGrpSpPr>
          <p:grpSpPr>
            <a:xfrm>
              <a:off x="2715490" y="2867891"/>
              <a:ext cx="304801" cy="983673"/>
              <a:chOff x="2715490" y="2867891"/>
              <a:chExt cx="304801" cy="983673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3006436" y="2867891"/>
                <a:ext cx="13855" cy="983673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715490" y="322810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4257663" y="3532597"/>
            <a:ext cx="2178984" cy="483591"/>
          </a:xfrm>
          <a:custGeom>
            <a:avLst/>
            <a:gdLst>
              <a:gd name="connsiteX0" fmla="*/ 0 w 2517169"/>
              <a:gd name="connsiteY0" fmla="*/ 381856 h 381856"/>
              <a:gd name="connsiteX1" fmla="*/ 1756881 w 2517169"/>
              <a:gd name="connsiteY1" fmla="*/ 11986 h 381856"/>
              <a:gd name="connsiteX2" fmla="*/ 2517169 w 2517169"/>
              <a:gd name="connsiteY2" fmla="*/ 309937 h 38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7169" h="381856">
                <a:moveTo>
                  <a:pt x="0" y="381856"/>
                </a:moveTo>
                <a:cubicBezTo>
                  <a:pt x="668676" y="202914"/>
                  <a:pt x="1337353" y="23972"/>
                  <a:pt x="1756881" y="11986"/>
                </a:cubicBezTo>
                <a:cubicBezTo>
                  <a:pt x="2176409" y="0"/>
                  <a:pt x="2346789" y="154968"/>
                  <a:pt x="2517169" y="309937"/>
                </a:cubicBezTo>
              </a:path>
            </a:pathLst>
          </a:cu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3670" y="1564789"/>
            <a:ext cx="65367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 algn="just">
              <a:buFontTx/>
              <a:buChar char="-"/>
            </a:pPr>
            <a:r>
              <a:rPr lang="en-US" dirty="0" smtClean="0"/>
              <a:t>We then calculate the average of these 130-value vectors for all pulses in the </a:t>
            </a:r>
            <a:r>
              <a:rPr lang="en-US" dirty="0" smtClean="0">
                <a:sym typeface="Symbol"/>
              </a:rPr>
              <a:t>-only reference set, </a:t>
            </a:r>
            <a:r>
              <a:rPr lang="en-US" dirty="0" smtClean="0"/>
              <a:t>S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. This vector is the </a:t>
            </a:r>
            <a:r>
              <a:rPr lang="en-US" dirty="0" err="1" smtClean="0">
                <a:solidFill>
                  <a:srgbClr val="FF0000"/>
                </a:solidFill>
              </a:rPr>
              <a:t>centroid</a:t>
            </a:r>
            <a:r>
              <a:rPr lang="en-US" dirty="0" smtClean="0">
                <a:solidFill>
                  <a:srgbClr val="FF0000"/>
                </a:solidFill>
              </a:rPr>
              <a:t> pulse, </a:t>
            </a:r>
            <a:r>
              <a:rPr lang="en-US" b="1" u="sng" dirty="0" smtClean="0">
                <a:solidFill>
                  <a:srgbClr val="FF0000"/>
                </a:solidFill>
              </a:rPr>
              <a:t>C</a:t>
            </a:r>
            <a:r>
              <a:rPr lang="en-US" b="1" u="sng" baseline="-250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b="1" u="sng" baseline="-25000" dirty="0" smtClean="0">
                <a:sym typeface="Symbol"/>
              </a:rPr>
              <a:t> </a:t>
            </a:r>
            <a:r>
              <a:rPr lang="en-US" dirty="0" smtClean="0"/>
              <a:t>for S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.</a:t>
            </a:r>
          </a:p>
          <a:p>
            <a:pPr marL="115888" indent="-115888" algn="just"/>
            <a:endParaRPr lang="en-US" sz="1400" dirty="0" smtClean="0"/>
          </a:p>
          <a:p>
            <a:pPr marL="115888" indent="-115888" algn="just">
              <a:buFontTx/>
              <a:buChar char="-"/>
            </a:pPr>
            <a:r>
              <a:rPr lang="en-US" dirty="0" smtClean="0"/>
              <a:t>For all pulses in S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 and in </a:t>
            </a:r>
            <a:r>
              <a:rPr lang="en-US" dirty="0" err="1" smtClean="0"/>
              <a:t>S</a:t>
            </a:r>
            <a:r>
              <a:rPr lang="en-US" baseline="-25000" dirty="0" err="1" smtClean="0">
                <a:sym typeface="Symbol"/>
              </a:rPr>
              <a:t>n</a:t>
            </a:r>
            <a:r>
              <a:rPr lang="en-US" baseline="-25000" dirty="0" smtClean="0">
                <a:sym typeface="Symbol"/>
              </a:rPr>
              <a:t>+</a:t>
            </a:r>
            <a:r>
              <a:rPr lang="en-US" dirty="0" smtClean="0">
                <a:sym typeface="Symbol"/>
              </a:rPr>
              <a:t> we calculate the Euclidean distance to C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>
                <a:sym typeface="Symbol"/>
              </a:rPr>
              <a:t>. </a:t>
            </a:r>
            <a:r>
              <a:rPr lang="en-US" dirty="0" smtClean="0"/>
              <a:t>We call these D-values.  For each pulse, its distance to C</a:t>
            </a:r>
            <a:r>
              <a:rPr lang="en-US" baseline="-25000" dirty="0" smtClean="0">
                <a:sym typeface="Symbol"/>
              </a:rPr>
              <a:t></a:t>
            </a:r>
            <a:r>
              <a:rPr lang="en-US" dirty="0" smtClean="0"/>
              <a:t> constitutes its D-value representation.</a:t>
            </a:r>
          </a:p>
          <a:p>
            <a:pPr marL="115888" indent="-115888" algn="just"/>
            <a:endParaRPr lang="en-US" sz="1400" dirty="0" smtClean="0"/>
          </a:p>
          <a:p>
            <a:pPr marL="115888" indent="-115888" algn="just">
              <a:buFontTx/>
              <a:buChar char="-"/>
            </a:pPr>
            <a:r>
              <a:rPr lang="en-US" dirty="0" smtClean="0"/>
              <a:t>We bin these D-values to create a </a:t>
            </a:r>
            <a:r>
              <a:rPr lang="en-US" dirty="0" smtClean="0">
                <a:sym typeface="Symbol"/>
              </a:rPr>
              <a:t>-only </a:t>
            </a:r>
            <a:r>
              <a:rPr lang="en-US" dirty="0" smtClean="0"/>
              <a:t>histogram and an n+</a:t>
            </a:r>
            <a:r>
              <a:rPr lang="en-US" dirty="0" smtClean="0">
                <a:sym typeface="Symbol"/>
              </a:rPr>
              <a:t> histogram.</a:t>
            </a:r>
            <a:endParaRPr lang="en-US" dirty="0" smtClean="0"/>
          </a:p>
          <a:p>
            <a:pPr algn="just"/>
            <a:endParaRPr lang="en-US" sz="1400" dirty="0" smtClean="0"/>
          </a:p>
          <a:p>
            <a:pPr marL="115888" indent="-115888" algn="just">
              <a:buFontTx/>
              <a:buChar char="-"/>
            </a:pPr>
            <a:r>
              <a:rPr lang="en-US" dirty="0" smtClean="0">
                <a:sym typeface="Symbol"/>
              </a:rPr>
              <a:t>The difference between these histograms gives a lower bound on the % of neutrons in the n+ sample.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602316" y="3226088"/>
            <a:ext cx="4734283" cy="2276762"/>
            <a:chOff x="2572819" y="143678"/>
            <a:chExt cx="4734283" cy="227676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014" r="16578"/>
            <a:stretch>
              <a:fillRect/>
            </a:stretch>
          </p:blipFill>
          <p:spPr bwMode="auto">
            <a:xfrm>
              <a:off x="2572819" y="143678"/>
              <a:ext cx="2397387" cy="227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030067" y="540462"/>
              <a:ext cx="22770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1600" dirty="0" err="1" smtClean="0"/>
                <a:t>Summed</a:t>
              </a:r>
              <a:r>
                <a:rPr lang="fr-FR" sz="1600" dirty="0" smtClean="0"/>
                <a:t> projection of Q-value </a:t>
              </a:r>
              <a:r>
                <a:rPr lang="fr-FR" sz="1600" dirty="0" err="1" smtClean="0"/>
                <a:t>histograms</a:t>
              </a:r>
              <a:r>
                <a:rPr lang="fr-FR" sz="1600" dirty="0" smtClean="0"/>
                <a:t> for the </a:t>
              </a:r>
              <a:r>
                <a:rPr lang="fr-FR" sz="1600" dirty="0" smtClean="0">
                  <a:solidFill>
                    <a:srgbClr val="FF0000"/>
                  </a:solidFill>
                  <a:sym typeface="Symbol"/>
                </a:rPr>
                <a:t>-</a:t>
              </a:r>
              <a:r>
                <a:rPr lang="fr-FR" sz="1600" dirty="0" err="1" smtClean="0">
                  <a:solidFill>
                    <a:srgbClr val="FF0000"/>
                  </a:solidFill>
                  <a:sym typeface="Symbol"/>
                </a:rPr>
                <a:t>only</a:t>
              </a:r>
              <a:r>
                <a:rPr lang="fr-FR" sz="16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fr-FR" sz="1600" dirty="0" err="1" smtClean="0">
                  <a:solidFill>
                    <a:srgbClr val="FF0000"/>
                  </a:solidFill>
                  <a:sym typeface="Symbol"/>
                </a:rPr>
                <a:t>Reference</a:t>
              </a:r>
              <a:r>
                <a:rPr lang="fr-FR" sz="1600" dirty="0" smtClean="0">
                  <a:solidFill>
                    <a:srgbClr val="FF0000"/>
                  </a:solidFill>
                  <a:sym typeface="Symbol"/>
                </a:rPr>
                <a:t> Set</a:t>
              </a:r>
              <a:r>
                <a:rPr lang="fr-FR" sz="1600" dirty="0" smtClean="0">
                  <a:sym typeface="Symbol"/>
                </a:rPr>
                <a:t> (</a:t>
              </a:r>
              <a:r>
                <a:rPr lang="fr-FR" sz="1600" dirty="0" err="1" smtClean="0">
                  <a:sym typeface="Symbol"/>
                </a:rPr>
                <a:t>red</a:t>
              </a:r>
              <a:r>
                <a:rPr lang="fr-FR" sz="1600" dirty="0" smtClean="0">
                  <a:sym typeface="Symbol"/>
                </a:rPr>
                <a:t>) and </a:t>
              </a:r>
              <a:r>
                <a:rPr lang="fr-FR" sz="1600" dirty="0" smtClean="0">
                  <a:solidFill>
                    <a:srgbClr val="0000FF"/>
                  </a:solidFill>
                  <a:sym typeface="Symbol"/>
                </a:rPr>
                <a:t>n+</a:t>
              </a:r>
              <a:r>
                <a:rPr lang="fr-FR" sz="1600" dirty="0" smtClean="0">
                  <a:sym typeface="Symbol"/>
                </a:rPr>
                <a:t> pulses (</a:t>
              </a:r>
              <a:r>
                <a:rPr lang="fr-FR" sz="1600" dirty="0" err="1" smtClean="0">
                  <a:sym typeface="Symbol"/>
                </a:rPr>
                <a:t>blue</a:t>
              </a:r>
              <a:r>
                <a:rPr lang="fr-FR" sz="1600" dirty="0" smtClean="0">
                  <a:sym typeface="Symbol"/>
                </a:rPr>
                <a:t>)</a:t>
              </a:r>
              <a:endParaRPr lang="fr-FR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78395" y="387233"/>
            <a:ext cx="5215633" cy="2324100"/>
            <a:chOff x="2596963" y="2688269"/>
            <a:chExt cx="5215633" cy="2324100"/>
          </a:xfrm>
        </p:grpSpPr>
        <p:pic>
          <p:nvPicPr>
            <p:cNvPr id="440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6963" y="2688269"/>
              <a:ext cx="2091578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194901" y="3253587"/>
              <a:ext cx="26176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/>
                <a:t>D-value histograms of distances from C</a:t>
              </a:r>
              <a:r>
                <a:rPr lang="en-US" sz="1600" baseline="-25000" dirty="0" smtClean="0">
                  <a:sym typeface="Symbol"/>
                </a:rPr>
                <a:t></a:t>
              </a:r>
              <a:r>
                <a:rPr lang="en-US" sz="1600" dirty="0" smtClean="0"/>
                <a:t> for pulses from the </a:t>
              </a:r>
              <a:r>
                <a:rPr lang="fr-FR" sz="1600" dirty="0" smtClean="0">
                  <a:solidFill>
                    <a:srgbClr val="FF0000"/>
                  </a:solidFill>
                  <a:sym typeface="Symbol"/>
                </a:rPr>
                <a:t>-</a:t>
              </a:r>
              <a:r>
                <a:rPr lang="fr-FR" sz="1600" dirty="0" err="1" smtClean="0">
                  <a:solidFill>
                    <a:srgbClr val="FF0000"/>
                  </a:solidFill>
                  <a:sym typeface="Symbol"/>
                </a:rPr>
                <a:t>only</a:t>
              </a:r>
              <a:r>
                <a:rPr lang="fr-FR" sz="1600" dirty="0" smtClean="0">
                  <a:solidFill>
                    <a:srgbClr val="FF0000"/>
                  </a:solidFill>
                  <a:sym typeface="Symbol"/>
                </a:rPr>
                <a:t> </a:t>
              </a:r>
              <a:r>
                <a:rPr lang="fr-FR" sz="1600" dirty="0" err="1" smtClean="0">
                  <a:solidFill>
                    <a:srgbClr val="FF0000"/>
                  </a:solidFill>
                  <a:sym typeface="Symbol"/>
                </a:rPr>
                <a:t>Reference</a:t>
              </a:r>
              <a:r>
                <a:rPr lang="fr-FR" sz="1600" dirty="0" smtClean="0">
                  <a:solidFill>
                    <a:srgbClr val="FF0000"/>
                  </a:solidFill>
                  <a:sym typeface="Symbol"/>
                </a:rPr>
                <a:t> Set </a:t>
              </a:r>
              <a:r>
                <a:rPr lang="fr-FR" sz="1600" dirty="0" smtClean="0">
                  <a:sym typeface="Symbol"/>
                </a:rPr>
                <a:t>(</a:t>
              </a:r>
              <a:r>
                <a:rPr lang="fr-FR" sz="1600" dirty="0" err="1" smtClean="0">
                  <a:sym typeface="Symbol"/>
                </a:rPr>
                <a:t>red</a:t>
              </a:r>
              <a:r>
                <a:rPr lang="fr-FR" sz="1600" dirty="0" smtClean="0">
                  <a:sym typeface="Symbol"/>
                </a:rPr>
                <a:t>) and </a:t>
              </a:r>
              <a:r>
                <a:rPr lang="fr-FR" sz="1600" dirty="0" smtClean="0">
                  <a:solidFill>
                    <a:srgbClr val="0000FF"/>
                  </a:solidFill>
                  <a:sym typeface="Symbol"/>
                </a:rPr>
                <a:t>n+</a:t>
              </a:r>
              <a:r>
                <a:rPr lang="fr-FR" sz="1600" dirty="0" smtClean="0">
                  <a:sym typeface="Symbol"/>
                </a:rPr>
                <a:t> pulses (</a:t>
              </a:r>
              <a:r>
                <a:rPr lang="fr-FR" sz="1600" dirty="0" err="1" smtClean="0">
                  <a:sym typeface="Symbol"/>
                </a:rPr>
                <a:t>blue</a:t>
              </a:r>
              <a:r>
                <a:rPr lang="fr-FR" sz="1600" dirty="0" smtClean="0">
                  <a:sym typeface="Symbol"/>
                </a:rPr>
                <a:t>)</a:t>
              </a:r>
              <a:r>
                <a:rPr lang="en-US" sz="1600" dirty="0" smtClean="0"/>
                <a:t> </a:t>
              </a:r>
              <a:endParaRPr lang="fr-FR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32094" y="3209341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sym typeface="Symbol"/>
                </a:rPr>
                <a:t>-only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4258212"/>
              <a:ext cx="4427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n+</a:t>
              </a:r>
              <a:r>
                <a:rPr lang="en-US" sz="1400" dirty="0" smtClean="0">
                  <a:solidFill>
                    <a:srgbClr val="0000FF"/>
                  </a:solidFill>
                  <a:sym typeface="Symbol"/>
                </a:rPr>
                <a:t></a:t>
              </a:r>
              <a:endParaRPr lang="fr-FR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1"/>
            </p:cNvCxnSpPr>
            <p:nvPr/>
          </p:nvCxnSpPr>
          <p:spPr>
            <a:xfrm flipH="1" flipV="1">
              <a:off x="3092824" y="4294071"/>
              <a:ext cx="564776" cy="118030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666564" y="4412102"/>
              <a:ext cx="98612" cy="321239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146612" y="3390125"/>
              <a:ext cx="466165" cy="25404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59048" y="5466990"/>
            <a:ext cx="6965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Q-values HDM gives a lower-bound estimate of </a:t>
            </a:r>
            <a:r>
              <a:rPr lang="en-US" sz="1600" dirty="0" smtClean="0">
                <a:solidFill>
                  <a:srgbClr val="FF0000"/>
                </a:solidFill>
              </a:rPr>
              <a:t>30%</a:t>
            </a:r>
            <a:r>
              <a:rPr lang="en-US" sz="1600" dirty="0" smtClean="0"/>
              <a:t> neutrons in Cf-252.</a:t>
            </a:r>
            <a:endParaRPr lang="fr-FR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55807" y="2826744"/>
            <a:ext cx="6786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D-values HDM gives a lower-bound estimate of </a:t>
            </a:r>
            <a:r>
              <a:rPr lang="en-US" sz="1600" dirty="0" smtClean="0">
                <a:solidFill>
                  <a:srgbClr val="FF0000"/>
                </a:solidFill>
              </a:rPr>
              <a:t>27%</a:t>
            </a:r>
            <a:r>
              <a:rPr lang="en-US" sz="1600" dirty="0" smtClean="0"/>
              <a:t> neutrons in Cf-252.</a:t>
            </a:r>
            <a:endParaRPr lang="fr-FR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9570" y="6021939"/>
            <a:ext cx="75303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Both of these estimates are within the 25-30% estimates obtained by other methods.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738" y="514350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Small samples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38214" y="1338262"/>
            <a:ext cx="7034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2000" dirty="0" smtClean="0"/>
              <a:t>- To test HDM, </a:t>
            </a:r>
            <a:r>
              <a:rPr lang="en-US" sz="2000" dirty="0" smtClean="0">
                <a:sym typeface="Symbol"/>
              </a:rPr>
              <a:t></a:t>
            </a:r>
            <a:r>
              <a:rPr lang="en-US" sz="2000" dirty="0" smtClean="0"/>
              <a:t>-only and n+</a:t>
            </a:r>
            <a:r>
              <a:rPr lang="en-US" sz="2000" dirty="0" smtClean="0">
                <a:sym typeface="Symbol"/>
              </a:rPr>
              <a:t> samples originally consisted of 16,000 pulses.</a:t>
            </a:r>
          </a:p>
          <a:p>
            <a:endParaRPr lang="en-US" sz="2000" dirty="0" smtClean="0">
              <a:sym typeface="Symbol"/>
            </a:endParaRPr>
          </a:p>
          <a:p>
            <a:r>
              <a:rPr lang="en-US" sz="2000" dirty="0" smtClean="0">
                <a:sym typeface="Symbol"/>
              </a:rPr>
              <a:t>- Does this method work for much smaller sample sizes?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4966" y="654406"/>
            <a:ext cx="477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smtClean="0">
                <a:sym typeface="Symbol"/>
              </a:rPr>
              <a:t>-</a:t>
            </a:r>
            <a:r>
              <a:rPr lang="fr-FR" dirty="0" err="1" smtClean="0">
                <a:sym typeface="Symbol"/>
              </a:rPr>
              <a:t>only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</a:t>
            </a:r>
            <a:r>
              <a:rPr lang="fr-FR" dirty="0" err="1" smtClean="0"/>
              <a:t>eference</a:t>
            </a:r>
            <a:r>
              <a:rPr lang="fr-FR" dirty="0" smtClean="0"/>
              <a:t> Set, </a:t>
            </a:r>
            <a:r>
              <a:rPr lang="fr-FR" dirty="0" smtClean="0">
                <a:sym typeface="Symbol"/>
              </a:rPr>
              <a:t>S</a:t>
            </a:r>
            <a:r>
              <a:rPr lang="fr-FR" baseline="-25000" dirty="0" smtClean="0">
                <a:sym typeface="Symbol"/>
              </a:rPr>
              <a:t></a:t>
            </a:r>
            <a:r>
              <a:rPr lang="fr-FR" dirty="0" smtClean="0">
                <a:sym typeface="Symbol"/>
              </a:rPr>
              <a:t>, has</a:t>
            </a:r>
            <a:r>
              <a:rPr lang="fr-FR" dirty="0" smtClean="0"/>
              <a:t> 16,000 </a:t>
            </a:r>
            <a:r>
              <a:rPr lang="fr-FR" dirty="0" smtClean="0">
                <a:sym typeface="Symbol"/>
              </a:rPr>
              <a:t>pulses. </a:t>
            </a:r>
            <a:endParaRPr lang="fr-FR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846729" y="1050587"/>
            <a:ext cx="588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>
                <a:sym typeface="Symbol"/>
              </a:rPr>
              <a:t>scale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it</a:t>
            </a:r>
            <a:r>
              <a:rPr lang="fr-FR" dirty="0" smtClean="0">
                <a:sym typeface="Symbol"/>
              </a:rPr>
              <a:t> to have the </a:t>
            </a:r>
            <a:r>
              <a:rPr lang="fr-FR" dirty="0" err="1" smtClean="0">
                <a:sym typeface="Symbol"/>
              </a:rPr>
              <a:t>same</a:t>
            </a:r>
            <a:r>
              <a:rPr lang="fr-FR" dirty="0" smtClean="0">
                <a:sym typeface="Symbol"/>
              </a:rPr>
              <a:t> total </a:t>
            </a:r>
            <a:r>
              <a:rPr lang="fr-FR" dirty="0" err="1" smtClean="0">
                <a:sym typeface="Symbol"/>
              </a:rPr>
              <a:t>number</a:t>
            </a:r>
            <a:r>
              <a:rPr lang="fr-FR" dirty="0" smtClean="0">
                <a:sym typeface="Symbol"/>
              </a:rPr>
              <a:t> of pulses as S</a:t>
            </a:r>
            <a:r>
              <a:rPr lang="fr-FR" baseline="-25000" dirty="0" smtClean="0">
                <a:sym typeface="Symbol"/>
              </a:rPr>
              <a:t>n+</a:t>
            </a:r>
            <a:r>
              <a:rPr lang="fr-FR" dirty="0" smtClean="0">
                <a:sym typeface="Symbol"/>
              </a:rPr>
              <a:t>.</a:t>
            </a:r>
            <a:endParaRPr lang="fr-FR" baseline="-25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21550"/>
          <a:stretch>
            <a:fillRect/>
          </a:stretch>
        </p:blipFill>
        <p:spPr bwMode="auto">
          <a:xfrm>
            <a:off x="652556" y="1987825"/>
            <a:ext cx="7785100" cy="33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2070528" y="4095984"/>
            <a:ext cx="404278" cy="502910"/>
            <a:chOff x="2070528" y="4095984"/>
            <a:chExt cx="404278" cy="50291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232212" y="4376738"/>
              <a:ext cx="1401" cy="22215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070528" y="4095984"/>
              <a:ext cx="4042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4%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35819" y="4275280"/>
            <a:ext cx="534121" cy="330058"/>
            <a:chOff x="4535819" y="4275280"/>
            <a:chExt cx="534121" cy="33005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805363" y="4569619"/>
              <a:ext cx="1" cy="3571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4535819" y="4275280"/>
              <a:ext cx="534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&lt; 1%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8989" y="788895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Conclusions</a:t>
            </a:r>
            <a:endParaRPr lang="fr-FR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272987" y="1620414"/>
            <a:ext cx="6615954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indent="-115888">
              <a:buFontTx/>
              <a:buChar char="-"/>
            </a:pPr>
            <a:r>
              <a:rPr lang="en-US" dirty="0" smtClean="0"/>
              <a:t>HDM is a simple method for calculating whether there is neutron emission from a given source and, if so, determines a lower bound on the percentage of neutron pulses from that source.</a:t>
            </a:r>
          </a:p>
          <a:p>
            <a:pPr marL="115888" indent="-115888"/>
            <a:endParaRPr lang="en-US" sz="700" dirty="0" smtClean="0"/>
          </a:p>
          <a:p>
            <a:pPr marL="115888" indent="-115888">
              <a:buFontTx/>
              <a:buChar char="-"/>
            </a:pPr>
            <a:r>
              <a:rPr lang="en-US" dirty="0" smtClean="0"/>
              <a:t>HDM’s results correspond to values found using other, more complex methods.</a:t>
            </a:r>
          </a:p>
          <a:p>
            <a:pPr marL="115888" indent="-115888"/>
            <a:endParaRPr lang="en-US" sz="700" dirty="0" smtClean="0"/>
          </a:p>
          <a:p>
            <a:pPr marL="115888" indent="-115888">
              <a:buFontTx/>
              <a:buChar char="-"/>
            </a:pPr>
            <a:r>
              <a:rPr lang="en-US" dirty="0" smtClean="0"/>
              <a:t>HDM does not depend on a particular pulse representation.</a:t>
            </a:r>
          </a:p>
          <a:p>
            <a:pPr marL="115888" indent="-115888"/>
            <a:endParaRPr lang="en-US" sz="700" dirty="0" smtClean="0"/>
          </a:p>
          <a:p>
            <a:pPr marL="115888" indent="-115888">
              <a:buFontTx/>
              <a:buChar char="-"/>
            </a:pPr>
            <a:r>
              <a:rPr lang="en-US" dirty="0" smtClean="0"/>
              <a:t>HDM is computationally efficient.</a:t>
            </a:r>
          </a:p>
          <a:p>
            <a:pPr marL="115888" indent="-115888"/>
            <a:endParaRPr lang="en-US" sz="700" dirty="0" smtClean="0"/>
          </a:p>
          <a:p>
            <a:pPr marL="115888" indent="-115888">
              <a:buFontTx/>
              <a:buChar char="-"/>
            </a:pPr>
            <a:r>
              <a:rPr lang="en-US" dirty="0" smtClean="0"/>
              <a:t>HDM can easily be implemented in hardware (FPGA).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videosense.org/an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7446" y="4999796"/>
            <a:ext cx="1182858" cy="51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etrs.terre.defense.gouv.fr/sites/sic_pour_tous/Images/Img_SGDS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5072" y="3433771"/>
            <a:ext cx="2335445" cy="9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edf-bourgogne.com/assets/images/actu/PNB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728" y="4629538"/>
            <a:ext cx="693077" cy="92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eurosites.fr/wp-content/uploads/2013/12/Systemat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880" y="4218147"/>
            <a:ext cx="2259679" cy="2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15843" y="4973490"/>
            <a:ext cx="1367318" cy="541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1123" y="2020529"/>
            <a:ext cx="2268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/>
              <a:t>Thank</a:t>
            </a:r>
            <a:r>
              <a:rPr lang="fr-FR" sz="3200" b="1" dirty="0" smtClean="0"/>
              <a:t>  </a:t>
            </a:r>
            <a:r>
              <a:rPr lang="fr-FR" sz="3200" b="1" dirty="0" err="1" smtClean="0"/>
              <a:t>you</a:t>
            </a:r>
            <a:r>
              <a:rPr lang="fr-FR" sz="3200" b="1" dirty="0" smtClean="0"/>
              <a:t>! 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4096" y="462455"/>
            <a:ext cx="699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Normalized</a:t>
            </a:r>
            <a:r>
              <a:rPr lang="fr-FR" dirty="0" smtClean="0"/>
              <a:t> neutron and gamma pulses are </a:t>
            </a:r>
            <a:r>
              <a:rPr lang="fr-FR" dirty="0" err="1" smtClean="0"/>
              <a:t>supposed</a:t>
            </a:r>
            <a:r>
              <a:rPr lang="fr-FR" dirty="0" smtClean="0"/>
              <a:t> to look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/>
              <a:t> </a:t>
            </a:r>
            <a:r>
              <a:rPr lang="fr-FR" dirty="0" err="1" smtClean="0"/>
              <a:t>Flaska</a:t>
            </a:r>
            <a:r>
              <a:rPr lang="fr-FR" dirty="0" smtClean="0"/>
              <a:t> &amp; </a:t>
            </a:r>
            <a:r>
              <a:rPr lang="fr-FR" dirty="0" err="1" smtClean="0"/>
              <a:t>Pozzi</a:t>
            </a:r>
            <a:r>
              <a:rPr lang="fr-FR" dirty="0" smtClean="0"/>
              <a:t> (2006)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9386" y="1229054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073" y="617115"/>
            <a:ext cx="3614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But in reality, </a:t>
            </a:r>
            <a:r>
              <a:rPr lang="fr-FR" sz="2000" b="1" dirty="0" err="1" smtClean="0"/>
              <a:t>they</a:t>
            </a:r>
            <a:r>
              <a:rPr lang="fr-FR" sz="2000" b="1" dirty="0" smtClean="0"/>
              <a:t> look </a:t>
            </a:r>
            <a:r>
              <a:rPr lang="fr-FR" sz="2000" b="1" dirty="0" err="1" smtClean="0"/>
              <a:t>like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this</a:t>
            </a:r>
            <a:r>
              <a:rPr lang="fr-FR" sz="2000" b="1" dirty="0" smtClean="0"/>
              <a:t>!</a:t>
            </a:r>
            <a:endParaRPr lang="fr-F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02639" y="4774755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Neutrons + gamma pulses = </a:t>
            </a:r>
            <a:r>
              <a:rPr lang="fr-FR" dirty="0" err="1" smtClean="0"/>
              <a:t>blue</a:t>
            </a:r>
            <a:endParaRPr lang="fr-FR" dirty="0" smtClean="0"/>
          </a:p>
          <a:p>
            <a:r>
              <a:rPr lang="fr-FR" dirty="0" err="1" smtClean="0"/>
              <a:t>True</a:t>
            </a:r>
            <a:r>
              <a:rPr lang="fr-FR" dirty="0" smtClean="0"/>
              <a:t> gamma pulses = </a:t>
            </a:r>
            <a:r>
              <a:rPr lang="fr-FR" dirty="0" err="1" smtClean="0"/>
              <a:t>red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29" y="1393371"/>
            <a:ext cx="8577943" cy="311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al_GAMMA_pulse_varia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248" y="761986"/>
            <a:ext cx="3364753" cy="2523565"/>
          </a:xfrm>
          <a:prstGeom prst="rect">
            <a:avLst/>
          </a:prstGeom>
        </p:spPr>
      </p:pic>
      <p:pic>
        <p:nvPicPr>
          <p:cNvPr id="3" name="Picture 2" descr="real_mean_pulse_differen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1477" y="3496223"/>
            <a:ext cx="3275106" cy="2456330"/>
          </a:xfrm>
          <a:prstGeom prst="rect">
            <a:avLst/>
          </a:prstGeom>
        </p:spPr>
      </p:pic>
      <p:pic>
        <p:nvPicPr>
          <p:cNvPr id="4" name="Picture 3" descr="real_NG_pulse_variabili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1263" y="770951"/>
            <a:ext cx="3345223" cy="2508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276" y="319549"/>
            <a:ext cx="5578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/>
              <a:t>After</a:t>
            </a:r>
            <a:r>
              <a:rPr lang="fr-FR" sz="2000" b="1" dirty="0" smtClean="0"/>
              <a:t> amplitude </a:t>
            </a:r>
            <a:r>
              <a:rPr lang="fr-FR" sz="2000" b="1" dirty="0" err="1" smtClean="0"/>
              <a:t>normalization</a:t>
            </a:r>
            <a:r>
              <a:rPr lang="fr-FR" sz="2000" b="1" dirty="0" smtClean="0"/>
              <a:t> and </a:t>
            </a:r>
            <a:r>
              <a:rPr lang="fr-FR" sz="2000" b="1" dirty="0" err="1" smtClean="0"/>
              <a:t>peak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alignment</a:t>
            </a:r>
            <a:endParaRPr lang="fr-F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54305" y="3101775"/>
            <a:ext cx="70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ym typeface="Symbol"/>
              </a:rPr>
              <a:t></a:t>
            </a:r>
            <a:r>
              <a:rPr lang="fr-FR" sz="1600" b="1" dirty="0" smtClean="0"/>
              <a:t>-only</a:t>
            </a:r>
            <a:endParaRPr lang="fr-FR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04212" y="3083844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n+</a:t>
            </a:r>
            <a:r>
              <a:rPr lang="fr-FR" sz="1600" b="1" dirty="0" smtClean="0">
                <a:sym typeface="Symbol"/>
              </a:rPr>
              <a:t></a:t>
            </a:r>
            <a:endParaRPr lang="fr-FR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91382" y="5948792"/>
            <a:ext cx="7064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The </a:t>
            </a:r>
            <a:r>
              <a:rPr lang="fr-FR" sz="2000" b="1" dirty="0" err="1" smtClean="0"/>
              <a:t>average</a:t>
            </a:r>
            <a:r>
              <a:rPr lang="fr-FR" sz="2000" b="1" dirty="0" smtClean="0"/>
              <a:t> </a:t>
            </a:r>
            <a:r>
              <a:rPr lang="fr-FR" sz="2000" b="1" dirty="0" smtClean="0">
                <a:sym typeface="Symbol"/>
              </a:rPr>
              <a:t></a:t>
            </a:r>
            <a:r>
              <a:rPr lang="fr-FR" sz="2000" b="1" dirty="0" smtClean="0"/>
              <a:t>-only pulse (</a:t>
            </a:r>
            <a:r>
              <a:rPr lang="fr-FR" sz="2000" b="1" dirty="0" err="1" smtClean="0"/>
              <a:t>red</a:t>
            </a:r>
            <a:r>
              <a:rPr lang="fr-FR" sz="2000" b="1" dirty="0" smtClean="0"/>
              <a:t>) and the </a:t>
            </a:r>
            <a:r>
              <a:rPr lang="fr-FR" sz="2000" b="1" dirty="0" err="1" smtClean="0"/>
              <a:t>average</a:t>
            </a:r>
            <a:r>
              <a:rPr lang="fr-FR" sz="2000" b="1" dirty="0" smtClean="0"/>
              <a:t> n+</a:t>
            </a:r>
            <a:r>
              <a:rPr lang="fr-FR" sz="2000" b="1" dirty="0" smtClean="0">
                <a:sym typeface="Symbol"/>
              </a:rPr>
              <a:t></a:t>
            </a:r>
            <a:r>
              <a:rPr lang="fr-FR" sz="2000" b="1" dirty="0" smtClean="0"/>
              <a:t> pulse (</a:t>
            </a:r>
            <a:r>
              <a:rPr lang="fr-FR" sz="2000" b="1" dirty="0" err="1" smtClean="0"/>
              <a:t>blue</a:t>
            </a:r>
            <a:r>
              <a:rPr lang="fr-FR" sz="2000" b="1" dirty="0" smtClean="0"/>
              <a:t>).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071" y="1948644"/>
            <a:ext cx="5220116" cy="433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15413" y="307852"/>
            <a:ext cx="2899268" cy="1323439"/>
          </a:xfrm>
          <a:prstGeom prst="rect">
            <a:avLst/>
          </a:prstGeom>
          <a:solidFill>
            <a:srgbClr val="FFC000">
              <a:alpha val="62000"/>
            </a:srgb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Q-value </a:t>
            </a:r>
            <a:r>
              <a:rPr lang="fr-FR" sz="2000" dirty="0" err="1" smtClean="0"/>
              <a:t>representation</a:t>
            </a:r>
            <a:r>
              <a:rPr lang="fr-FR" sz="2000" dirty="0" smtClean="0"/>
              <a:t>: </a:t>
            </a:r>
            <a:r>
              <a:rPr lang="fr-FR" sz="2000" dirty="0" err="1" smtClean="0"/>
              <a:t>Each</a:t>
            </a:r>
            <a:r>
              <a:rPr lang="fr-FR" sz="2000" dirty="0" smtClean="0"/>
              <a:t> pulse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represented</a:t>
            </a:r>
            <a:r>
              <a:rPr lang="fr-FR" sz="2000" dirty="0" smtClean="0"/>
              <a:t> as a pair of real values: (</a:t>
            </a:r>
            <a:r>
              <a:rPr lang="fr-FR" sz="2000" b="1" dirty="0" err="1" smtClean="0"/>
              <a:t>Q</a:t>
            </a:r>
            <a:r>
              <a:rPr lang="fr-FR" sz="2000" b="1" baseline="-25000" dirty="0" err="1" smtClean="0"/>
              <a:t>total</a:t>
            </a:r>
            <a:r>
              <a:rPr lang="fr-FR" sz="2000" b="1" baseline="-25000" dirty="0" smtClean="0"/>
              <a:t> 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Q</a:t>
            </a:r>
            <a:r>
              <a:rPr lang="fr-FR" sz="2000" b="1" baseline="-25000" dirty="0" err="1" smtClean="0"/>
              <a:t>tail</a:t>
            </a:r>
            <a:r>
              <a:rPr lang="fr-FR" sz="2000" dirty="0" smtClean="0"/>
              <a:t>)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15413" y="307852"/>
            <a:ext cx="2899268" cy="1323439"/>
          </a:xfrm>
          <a:prstGeom prst="rect">
            <a:avLst/>
          </a:prstGeom>
          <a:solidFill>
            <a:srgbClr val="FFC000">
              <a:alpha val="62000"/>
            </a:srgb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Q-value </a:t>
            </a:r>
            <a:r>
              <a:rPr lang="fr-FR" sz="2000" dirty="0" err="1" smtClean="0"/>
              <a:t>representation</a:t>
            </a:r>
            <a:r>
              <a:rPr lang="fr-FR" sz="2000" dirty="0" smtClean="0"/>
              <a:t>: </a:t>
            </a:r>
            <a:r>
              <a:rPr lang="fr-FR" sz="2000" dirty="0" err="1" smtClean="0"/>
              <a:t>Each</a:t>
            </a:r>
            <a:r>
              <a:rPr lang="fr-FR" sz="2000" dirty="0" smtClean="0"/>
              <a:t> pulse </a:t>
            </a:r>
            <a:r>
              <a:rPr lang="fr-FR" sz="2000" dirty="0" err="1" smtClean="0"/>
              <a:t>is</a:t>
            </a:r>
            <a:r>
              <a:rPr lang="fr-FR" sz="2000" dirty="0" smtClean="0"/>
              <a:t> </a:t>
            </a:r>
            <a:r>
              <a:rPr lang="fr-FR" sz="2000" dirty="0" err="1" smtClean="0"/>
              <a:t>represented</a:t>
            </a:r>
            <a:r>
              <a:rPr lang="fr-FR" sz="2000" dirty="0" smtClean="0"/>
              <a:t> as a pair of real values: (</a:t>
            </a:r>
            <a:r>
              <a:rPr lang="fr-FR" sz="2000" b="1" dirty="0" err="1" smtClean="0"/>
              <a:t>Q</a:t>
            </a:r>
            <a:r>
              <a:rPr lang="fr-FR" sz="2000" b="1" baseline="-25000" dirty="0" err="1" smtClean="0"/>
              <a:t>total</a:t>
            </a:r>
            <a:r>
              <a:rPr lang="fr-FR" sz="2000" b="1" baseline="-25000" dirty="0" smtClean="0"/>
              <a:t> </a:t>
            </a:r>
            <a:r>
              <a:rPr lang="fr-FR" sz="2000" b="1" dirty="0" smtClean="0"/>
              <a:t>, </a:t>
            </a:r>
            <a:r>
              <a:rPr lang="fr-FR" sz="2000" b="1" dirty="0" err="1" smtClean="0"/>
              <a:t>Q</a:t>
            </a:r>
            <a:r>
              <a:rPr lang="fr-FR" sz="2000" b="1" baseline="-25000" dirty="0" err="1" smtClean="0"/>
              <a:t>tail</a:t>
            </a:r>
            <a:r>
              <a:rPr lang="fr-FR" sz="2000" dirty="0" smtClean="0"/>
              <a:t>)</a:t>
            </a:r>
            <a:endParaRPr lang="fr-FR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8121" y="2462613"/>
            <a:ext cx="4202150" cy="3834947"/>
            <a:chOff x="178121" y="2462614"/>
            <a:chExt cx="3343275" cy="2818392"/>
          </a:xfrm>
        </p:grpSpPr>
        <p:grpSp>
          <p:nvGrpSpPr>
            <p:cNvPr id="5" name="Group 15"/>
            <p:cNvGrpSpPr/>
            <p:nvPr/>
          </p:nvGrpSpPr>
          <p:grpSpPr>
            <a:xfrm>
              <a:off x="178121" y="2462614"/>
              <a:ext cx="3343275" cy="2818392"/>
              <a:chOff x="4024846" y="6797514"/>
              <a:chExt cx="3343275" cy="293370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24846" y="6797514"/>
                <a:ext cx="3343275" cy="293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522578" y="7626891"/>
                <a:ext cx="749821" cy="544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b="1" dirty="0" err="1" smtClean="0"/>
                  <a:t>Q</a:t>
                </a:r>
                <a:r>
                  <a:rPr lang="fr-FR" sz="2800" b="1" baseline="-25000" dirty="0" err="1" smtClean="0"/>
                  <a:t>tail</a:t>
                </a:r>
                <a:endParaRPr lang="fr-FR" sz="2800" dirty="0"/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H="1">
              <a:off x="2114804" y="3599462"/>
              <a:ext cx="672354" cy="7284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999703" y="2300746"/>
            <a:ext cx="4144297" cy="4336027"/>
            <a:chOff x="4999703" y="2300746"/>
            <a:chExt cx="4144297" cy="4336027"/>
          </a:xfrm>
        </p:grpSpPr>
        <p:grpSp>
          <p:nvGrpSpPr>
            <p:cNvPr id="2" name="Group 14"/>
            <p:cNvGrpSpPr/>
            <p:nvPr/>
          </p:nvGrpSpPr>
          <p:grpSpPr>
            <a:xfrm>
              <a:off x="4999703" y="2300746"/>
              <a:ext cx="4144297" cy="4336027"/>
              <a:chOff x="260383" y="3522209"/>
              <a:chExt cx="3286125" cy="320992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83" y="3522209"/>
                <a:ext cx="3286125" cy="3209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33991" y="4149769"/>
                <a:ext cx="1036053" cy="507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/>
                  <a:t> </a:t>
                </a:r>
                <a:r>
                  <a:rPr lang="fr-FR" sz="2800" b="1" dirty="0" err="1" smtClean="0"/>
                  <a:t>Q</a:t>
                </a:r>
                <a:r>
                  <a:rPr lang="fr-FR" sz="2800" b="1" baseline="-25000" dirty="0" err="1" smtClean="0"/>
                  <a:t>total</a:t>
                </a:r>
                <a:r>
                  <a:rPr lang="fr-FR" sz="2800" b="1" baseline="-25000" dirty="0" smtClean="0"/>
                  <a:t> </a:t>
                </a:r>
                <a:endParaRPr lang="fr-FR" sz="2800" dirty="0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7270956" y="3701845"/>
              <a:ext cx="693173" cy="9586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37082" y="355996"/>
            <a:ext cx="6054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Traditionally, we create a scatterplot from these values: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total</a:t>
            </a:r>
            <a:r>
              <a:rPr lang="en-US" sz="2000" dirty="0" smtClean="0"/>
              <a:t> (x-axis) </a:t>
            </a:r>
            <a:r>
              <a:rPr lang="en-US" sz="2000" dirty="0" err="1" smtClean="0"/>
              <a:t>vs</a:t>
            </a:r>
            <a:r>
              <a:rPr lang="en-US" sz="2000" dirty="0" smtClean="0"/>
              <a:t> 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tail</a:t>
            </a:r>
            <a:r>
              <a:rPr lang="en-US" sz="2000" dirty="0" smtClean="0"/>
              <a:t> (y-axis). 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091381" y="1224117"/>
            <a:ext cx="7241458" cy="4793226"/>
            <a:chOff x="1808161" y="1452282"/>
            <a:chExt cx="5757762" cy="3684494"/>
          </a:xfrm>
        </p:grpSpPr>
        <p:pic>
          <p:nvPicPr>
            <p:cNvPr id="10" name="Picture 9" descr="scatterplot_3gamma_Cf252.png"/>
            <p:cNvPicPr>
              <a:picLocks noChangeAspect="1"/>
            </p:cNvPicPr>
            <p:nvPr/>
          </p:nvPicPr>
          <p:blipFill>
            <a:blip r:embed="rId3" cstate="print"/>
            <a:srcRect l="6781" t="21289" r="20342" b="4258"/>
            <a:stretch>
              <a:fillRect/>
            </a:stretch>
          </p:blipFill>
          <p:spPr>
            <a:xfrm>
              <a:off x="1808161" y="1452282"/>
              <a:ext cx="5661499" cy="368449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212258" y="4616245"/>
              <a:ext cx="5353665" cy="206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0026" y="1578077"/>
              <a:ext cx="206477" cy="3097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91381" y="1224117"/>
            <a:ext cx="7241458" cy="4793226"/>
            <a:chOff x="1808161" y="1452282"/>
            <a:chExt cx="5757762" cy="3684494"/>
          </a:xfrm>
        </p:grpSpPr>
        <p:pic>
          <p:nvPicPr>
            <p:cNvPr id="8" name="Picture 7" descr="scatterplot_3gamma_Cf252.png"/>
            <p:cNvPicPr>
              <a:picLocks noChangeAspect="1"/>
            </p:cNvPicPr>
            <p:nvPr/>
          </p:nvPicPr>
          <p:blipFill>
            <a:blip r:embed="rId3" cstate="print"/>
            <a:srcRect l="6781" t="21289" r="20342" b="4258"/>
            <a:stretch>
              <a:fillRect/>
            </a:stretch>
          </p:blipFill>
          <p:spPr>
            <a:xfrm>
              <a:off x="1808161" y="1452282"/>
              <a:ext cx="5661499" cy="368449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12258" y="4616245"/>
              <a:ext cx="5353665" cy="206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0026" y="1578077"/>
              <a:ext cx="206477" cy="3097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671484" y="2418735"/>
            <a:ext cx="5732207" cy="2861187"/>
            <a:chOff x="1686232" y="2389239"/>
            <a:chExt cx="5732207" cy="2861187"/>
          </a:xfrm>
        </p:grpSpPr>
        <p:grpSp>
          <p:nvGrpSpPr>
            <p:cNvPr id="36" name="Group 35"/>
            <p:cNvGrpSpPr/>
            <p:nvPr/>
          </p:nvGrpSpPr>
          <p:grpSpPr>
            <a:xfrm>
              <a:off x="1686232" y="2507226"/>
              <a:ext cx="5732207" cy="2743200"/>
              <a:chOff x="1686232" y="2507226"/>
              <a:chExt cx="6730203" cy="27432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1696065" y="2507226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86232" y="2659625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705892" y="27972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10791" y="29496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00963" y="31020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05883" y="32544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10803" y="34068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15723" y="35592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705895" y="37116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710815" y="38640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15735" y="40164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705907" y="41688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710827" y="43212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715747" y="44736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720667" y="46260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710839" y="47784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715759" y="49308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705931" y="50832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710851" y="5235677"/>
                <a:ext cx="6695768" cy="147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1723115" y="2389239"/>
              <a:ext cx="5638801" cy="2861187"/>
              <a:chOff x="1693618" y="435067"/>
              <a:chExt cx="5638801" cy="6740035"/>
            </a:xfrm>
          </p:grpSpPr>
          <p:grpSp>
            <p:nvGrpSpPr>
              <p:cNvPr id="37" name="Group 36"/>
              <p:cNvGrpSpPr/>
              <p:nvPr/>
            </p:nvGrpSpPr>
            <p:grpSpPr>
              <a:xfrm rot="16200000">
                <a:off x="-299884" y="2438401"/>
                <a:ext cx="6730203" cy="2743200"/>
                <a:chOff x="1686232" y="2507226"/>
                <a:chExt cx="6730203" cy="2743200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1696065" y="2507226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686232" y="2659625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705892" y="2797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710791" y="2949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700963" y="31020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705883" y="32544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710803" y="34068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715723" y="3559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705895" y="3711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710815" y="38640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715735" y="40164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1705907" y="41688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10827" y="4321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715747" y="4473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720667" y="46260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710839" y="47784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15759" y="49308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705931" y="5083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710851" y="5235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 rot="16200000">
                <a:off x="2595717" y="2428569"/>
                <a:ext cx="6730203" cy="2743200"/>
                <a:chOff x="1686232" y="2507226"/>
                <a:chExt cx="6730203" cy="2743200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696065" y="2507226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686232" y="2659625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705892" y="2797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710791" y="2949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700963" y="31020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705883" y="32544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710803" y="34068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15723" y="3559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1705895" y="3711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710815" y="38640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715735" y="40164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705907" y="41688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710827" y="4321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715747" y="4473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720667" y="46260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710839" y="47784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15759" y="49308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705931" y="50832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10851" y="5235677"/>
                  <a:ext cx="6695768" cy="1474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9" name="TextBox 78"/>
          <p:cNvSpPr txBox="1"/>
          <p:nvPr/>
        </p:nvSpPr>
        <p:spPr>
          <a:xfrm>
            <a:off x="1664223" y="316919"/>
            <a:ext cx="5815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HDM adds </a:t>
            </a:r>
            <a:r>
              <a:rPr lang="en-US" sz="2000" b="1" dirty="0" smtClean="0">
                <a:solidFill>
                  <a:srgbClr val="FF0000"/>
                </a:solidFill>
              </a:rPr>
              <a:t>topography</a:t>
            </a:r>
            <a:r>
              <a:rPr lang="en-US" sz="2000" b="1" dirty="0" smtClean="0"/>
              <a:t> (i.e., includes the </a:t>
            </a:r>
            <a:r>
              <a:rPr lang="en-US" sz="2000" b="1" u="sng" dirty="0" smtClean="0"/>
              <a:t>number</a:t>
            </a:r>
            <a:r>
              <a:rPr lang="en-US" sz="2000" b="1" dirty="0" smtClean="0"/>
              <a:t> of pulses) to produce histograms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31277</TotalTime>
  <Words>1301</Words>
  <Application>Microsoft Office PowerPoint</Application>
  <PresentationFormat>On-screen Show (4:3)</PresentationFormat>
  <Paragraphs>158</Paragraphs>
  <Slides>28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The Histogram-Difference Method (HDM):  A simple, topographical method for discriminating neutron/gamma pulses  Robert M. French  (LEAD-CNRS UMR 5022) Mathieu Thévenin (CEA)  Matthieu Hamel (CEA)  Eva Montbarbon (CEA)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Bob</cp:lastModifiedBy>
  <cp:revision>575</cp:revision>
  <dcterms:created xsi:type="dcterms:W3CDTF">2015-07-06T21:43:51Z</dcterms:created>
  <dcterms:modified xsi:type="dcterms:W3CDTF">2017-06-29T06:04:17Z</dcterms:modified>
</cp:coreProperties>
</file>